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s/slide13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126.xml" ContentType="application/vnd.openxmlformats-officedocument.presentationml.slide+xml"/>
  <Override PartName="/ppt/slides/slide128.xml" ContentType="application/vnd.openxmlformats-officedocument.presentationml.slide+xml"/>
  <Override PartName="/ppt/slides/slide13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44.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6"/>
  </p:notesMasterIdLst>
  <p:sldIdLst>
    <p:sldId id="257" r:id="rId2"/>
    <p:sldId id="258" r:id="rId3"/>
    <p:sldId id="265" r:id="rId4"/>
    <p:sldId id="259" r:id="rId5"/>
    <p:sldId id="260"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2" r:id="rId26"/>
    <p:sldId id="281"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4" r:id="rId67"/>
    <p:sldId id="322" r:id="rId68"/>
    <p:sldId id="323" r:id="rId69"/>
    <p:sldId id="325" r:id="rId70"/>
    <p:sldId id="327" r:id="rId71"/>
    <p:sldId id="326"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4" r:id="rId88"/>
    <p:sldId id="343" r:id="rId89"/>
    <p:sldId id="345" r:id="rId90"/>
    <p:sldId id="347" r:id="rId91"/>
    <p:sldId id="348" r:id="rId92"/>
    <p:sldId id="346" r:id="rId93"/>
    <p:sldId id="349" r:id="rId94"/>
    <p:sldId id="350" r:id="rId95"/>
    <p:sldId id="351" r:id="rId96"/>
    <p:sldId id="352" r:id="rId97"/>
    <p:sldId id="353" r:id="rId98"/>
    <p:sldId id="354" r:id="rId99"/>
    <p:sldId id="355" r:id="rId100"/>
    <p:sldId id="356" r:id="rId101"/>
    <p:sldId id="357" r:id="rId102"/>
    <p:sldId id="358" r:id="rId103"/>
    <p:sldId id="360" r:id="rId104"/>
    <p:sldId id="359" r:id="rId105"/>
    <p:sldId id="361" r:id="rId106"/>
    <p:sldId id="362" r:id="rId107"/>
    <p:sldId id="363" r:id="rId108"/>
    <p:sldId id="364" r:id="rId109"/>
    <p:sldId id="365" r:id="rId110"/>
    <p:sldId id="366" r:id="rId111"/>
    <p:sldId id="370" r:id="rId112"/>
    <p:sldId id="367" r:id="rId113"/>
    <p:sldId id="368" r:id="rId114"/>
    <p:sldId id="369" r:id="rId115"/>
    <p:sldId id="371" r:id="rId116"/>
    <p:sldId id="372" r:id="rId117"/>
    <p:sldId id="373" r:id="rId118"/>
    <p:sldId id="374" r:id="rId119"/>
    <p:sldId id="375" r:id="rId120"/>
    <p:sldId id="376" r:id="rId121"/>
    <p:sldId id="377" r:id="rId122"/>
    <p:sldId id="378" r:id="rId123"/>
    <p:sldId id="379" r:id="rId124"/>
    <p:sldId id="380" r:id="rId125"/>
    <p:sldId id="381" r:id="rId126"/>
    <p:sldId id="382" r:id="rId127"/>
    <p:sldId id="385" r:id="rId128"/>
    <p:sldId id="383" r:id="rId129"/>
    <p:sldId id="384" r:id="rId130"/>
    <p:sldId id="386" r:id="rId131"/>
    <p:sldId id="387" r:id="rId132"/>
    <p:sldId id="388" r:id="rId133"/>
    <p:sldId id="389" r:id="rId134"/>
    <p:sldId id="399" r:id="rId135"/>
    <p:sldId id="390" r:id="rId136"/>
    <p:sldId id="391" r:id="rId137"/>
    <p:sldId id="392" r:id="rId138"/>
    <p:sldId id="393" r:id="rId139"/>
    <p:sldId id="394" r:id="rId140"/>
    <p:sldId id="395" r:id="rId141"/>
    <p:sldId id="396" r:id="rId142"/>
    <p:sldId id="397" r:id="rId143"/>
    <p:sldId id="398" r:id="rId144"/>
    <p:sldId id="400" r:id="rId1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aV+KHAhU9Dmvu6lcIaKqw" hashData="LfIZsjTOTw3nqnwswsdBeiuL0O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0" d="100"/>
          <a:sy n="60" d="100"/>
        </p:scale>
        <p:origin x="-143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E128383-450E-440B-A5FC-99299ED39F2D}" type="datetimeFigureOut">
              <a:rPr lang="en-US" smtClean="0"/>
              <a:pPr/>
              <a:t>9/28/2015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85B2DF-259D-4C47-9389-4936B134945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1148BF-788B-4313-9398-9588B97A92E2}" type="datetimeFigureOut">
              <a:rPr lang="en-US" smtClean="0"/>
              <a:pPr/>
              <a:t>9/28/2015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1148BF-788B-4313-9398-9588B97A92E2}" type="datetimeFigureOut">
              <a:rPr lang="en-US" smtClean="0"/>
              <a:pPr/>
              <a:t>9/28/2015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1148BF-788B-4313-9398-9588B97A92E2}" type="datetimeFigureOut">
              <a:rPr lang="en-US" smtClean="0"/>
              <a:pPr/>
              <a:t>9/28/2015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1148BF-788B-4313-9398-9588B97A92E2}" type="datetimeFigureOut">
              <a:rPr lang="en-US" smtClean="0"/>
              <a:pPr/>
              <a:t>9/28/2015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1148BF-788B-4313-9398-9588B97A92E2}" type="datetimeFigureOut">
              <a:rPr lang="en-US" smtClean="0"/>
              <a:pPr/>
              <a:t>9/28/2015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1148BF-788B-4313-9398-9588B97A92E2}" type="datetimeFigureOut">
              <a:rPr lang="en-US" smtClean="0"/>
              <a:pPr/>
              <a:t>9/28/2015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1148BF-788B-4313-9398-9588B97A92E2}" type="datetimeFigureOut">
              <a:rPr lang="en-US" smtClean="0"/>
              <a:pPr/>
              <a:t>9/28/2015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1148BF-788B-4313-9398-9588B97A92E2}" type="datetimeFigureOut">
              <a:rPr lang="en-US" smtClean="0"/>
              <a:pPr/>
              <a:t>9/28/2015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1148BF-788B-4313-9398-9588B97A92E2}" type="datetimeFigureOut">
              <a:rPr lang="en-US" smtClean="0"/>
              <a:pPr/>
              <a:t>9/28/2015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1148BF-788B-4313-9398-9588B97A92E2}" type="datetimeFigureOut">
              <a:rPr lang="en-US" smtClean="0"/>
              <a:pPr/>
              <a:t>9/28/2015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1148BF-788B-4313-9398-9588B97A92E2}" type="datetimeFigureOut">
              <a:rPr lang="en-US" smtClean="0"/>
              <a:pPr/>
              <a:t>9/28/2015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5D09E2-0A65-43E5-B749-8437F7B4067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b="-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1148BF-788B-4313-9398-9588B97A92E2}" type="datetimeFigureOut">
              <a:rPr lang="en-US" smtClean="0"/>
              <a:pPr/>
              <a:t>9/28/2015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5D09E2-0A65-43E5-B749-8437F7B4067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22.xml"/><Relationship Id="rId3" Type="http://schemas.openxmlformats.org/officeDocument/2006/relationships/slide" Target="slide9.xml"/><Relationship Id="rId7" Type="http://schemas.openxmlformats.org/officeDocument/2006/relationships/slide" Target="slide19.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17.xml"/><Relationship Id="rId5" Type="http://schemas.openxmlformats.org/officeDocument/2006/relationships/slide" Target="slide15.xml"/><Relationship Id="rId10" Type="http://schemas.openxmlformats.org/officeDocument/2006/relationships/slide" Target="slide144.xml"/><Relationship Id="rId4" Type="http://schemas.openxmlformats.org/officeDocument/2006/relationships/slide" Target="slide10.xml"/><Relationship Id="rId9" Type="http://schemas.openxmlformats.org/officeDocument/2006/relationships/slide" Target="slide24.xml"/></Relationships>
</file>

<file path=ppt/slides/_rels/slide4.xml.rels><?xml version="1.0" encoding="UTF-8" standalone="yes"?>
<Relationships xmlns="http://schemas.openxmlformats.org/package/2006/relationships"><Relationship Id="rId8" Type="http://schemas.openxmlformats.org/officeDocument/2006/relationships/slide" Target="slide33.xml"/><Relationship Id="rId3" Type="http://schemas.openxmlformats.org/officeDocument/2006/relationships/slide" Target="slide28.xml"/><Relationship Id="rId7" Type="http://schemas.openxmlformats.org/officeDocument/2006/relationships/slide" Target="slide32.xml"/><Relationship Id="rId2" Type="http://schemas.openxmlformats.org/officeDocument/2006/relationships/slide" Target="slide26.xml"/><Relationship Id="rId1" Type="http://schemas.openxmlformats.org/officeDocument/2006/relationships/slideLayout" Target="../slideLayouts/slideLayout2.xml"/><Relationship Id="rId6" Type="http://schemas.openxmlformats.org/officeDocument/2006/relationships/slide" Target="slide31.xml"/><Relationship Id="rId5" Type="http://schemas.openxmlformats.org/officeDocument/2006/relationships/slide" Target="slide30.xml"/><Relationship Id="rId4" Type="http://schemas.openxmlformats.org/officeDocument/2006/relationships/slide" Target="slide29.xml"/></Relationships>
</file>

<file path=ppt/slides/_rels/slide5.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5.xml"/><Relationship Id="rId7" Type="http://schemas.openxmlformats.org/officeDocument/2006/relationships/slide" Target="slide39.xml"/><Relationship Id="rId2" Type="http://schemas.openxmlformats.org/officeDocument/2006/relationships/slide" Target="slide34.xml"/><Relationship Id="rId1" Type="http://schemas.openxmlformats.org/officeDocument/2006/relationships/slideLayout" Target="../slideLayouts/slideLayout2.xml"/><Relationship Id="rId6" Type="http://schemas.openxmlformats.org/officeDocument/2006/relationships/slide" Target="slide38.xml"/><Relationship Id="rId5" Type="http://schemas.openxmlformats.org/officeDocument/2006/relationships/slide" Target="slide37.xml"/><Relationship Id="rId4" Type="http://schemas.openxmlformats.org/officeDocument/2006/relationships/slide" Target="slide36.xml"/></Relationships>
</file>

<file path=ppt/slides/_rels/slide6.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slide" Target="slide42.xml"/><Relationship Id="rId7" Type="http://schemas.openxmlformats.org/officeDocument/2006/relationships/slide" Target="slide46.xml"/><Relationship Id="rId2" Type="http://schemas.openxmlformats.org/officeDocument/2006/relationships/slide" Target="slide41.xml"/><Relationship Id="rId1" Type="http://schemas.openxmlformats.org/officeDocument/2006/relationships/slideLayout" Target="../slideLayouts/slideLayout2.xml"/><Relationship Id="rId6" Type="http://schemas.openxmlformats.org/officeDocument/2006/relationships/slide" Target="slide45.xml"/><Relationship Id="rId5" Type="http://schemas.openxmlformats.org/officeDocument/2006/relationships/slide" Target="slide44.xml"/><Relationship Id="rId4" Type="http://schemas.openxmlformats.org/officeDocument/2006/relationships/slide" Target="slide43.xml"/></Relationships>
</file>

<file path=ppt/slides/_rels/slide7.xml.rels><?xml version="1.0" encoding="UTF-8" standalone="yes"?>
<Relationships xmlns="http://schemas.openxmlformats.org/package/2006/relationships"><Relationship Id="rId8" Type="http://schemas.openxmlformats.org/officeDocument/2006/relationships/slide" Target="slide54.xml"/><Relationship Id="rId3" Type="http://schemas.openxmlformats.org/officeDocument/2006/relationships/slide" Target="slide49.xml"/><Relationship Id="rId7" Type="http://schemas.openxmlformats.org/officeDocument/2006/relationships/slide" Target="slide53.xml"/><Relationship Id="rId2" Type="http://schemas.openxmlformats.org/officeDocument/2006/relationships/slide" Target="slide48.xml"/><Relationship Id="rId1" Type="http://schemas.openxmlformats.org/officeDocument/2006/relationships/slideLayout" Target="../slideLayouts/slideLayout2.xml"/><Relationship Id="rId6" Type="http://schemas.openxmlformats.org/officeDocument/2006/relationships/slide" Target="slide52.xml"/><Relationship Id="rId5" Type="http://schemas.openxmlformats.org/officeDocument/2006/relationships/slide" Target="slide51.xml"/><Relationship Id="rId4" Type="http://schemas.openxmlformats.org/officeDocument/2006/relationships/slide" Target="slide50.xml"/></Relationships>
</file>

<file path=ppt/slides/_rels/slide8.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6.xml"/><Relationship Id="rId7" Type="http://schemas.openxmlformats.org/officeDocument/2006/relationships/slide" Target="slide60.xml"/><Relationship Id="rId2" Type="http://schemas.openxmlformats.org/officeDocument/2006/relationships/slide" Target="slide55.xml"/><Relationship Id="rId1" Type="http://schemas.openxmlformats.org/officeDocument/2006/relationships/slideLayout" Target="../slideLayouts/slideLayout2.xml"/><Relationship Id="rId6" Type="http://schemas.openxmlformats.org/officeDocument/2006/relationships/slide" Target="slide59.xml"/><Relationship Id="rId5" Type="http://schemas.openxmlformats.org/officeDocument/2006/relationships/slide" Target="slide58.xml"/><Relationship Id="rId4" Type="http://schemas.openxmlformats.org/officeDocument/2006/relationships/slide" Target="slide57.xml"/><Relationship Id="rId9"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slide" Target="slide64.xml"/><Relationship Id="rId2" Type="http://schemas.openxmlformats.org/officeDocument/2006/relationships/slide" Target="slide63.xml"/><Relationship Id="rId1" Type="http://schemas.openxmlformats.org/officeDocument/2006/relationships/slideLayout" Target="../slideLayouts/slideLayout2.xml"/><Relationship Id="rId5" Type="http://schemas.openxmlformats.org/officeDocument/2006/relationships/slide" Target="slide3.xml"/><Relationship Id="rId4" Type="http://schemas.openxmlformats.org/officeDocument/2006/relationships/slide" Target="slide65.xml"/></Relationships>
</file>

<file path=ppt/slides/_rels/slide10.xml.rels><?xml version="1.0" encoding="UTF-8" standalone="yes"?>
<Relationships xmlns="http://schemas.openxmlformats.org/package/2006/relationships"><Relationship Id="rId3" Type="http://schemas.openxmlformats.org/officeDocument/2006/relationships/slide" Target="slide68.xml"/><Relationship Id="rId2" Type="http://schemas.openxmlformats.org/officeDocument/2006/relationships/slide" Target="slide67.xml"/><Relationship Id="rId1" Type="http://schemas.openxmlformats.org/officeDocument/2006/relationships/slideLayout" Target="../slideLayouts/slideLayout2.xml"/><Relationship Id="rId4" Type="http://schemas.openxmlformats.org/officeDocument/2006/relationships/slide" Target="slide69.xml"/></Relationships>
</file>

<file path=ppt/slides/_rels/slide11.xml.rels><?xml version="1.0" encoding="UTF-8" standalone="yes"?>
<Relationships xmlns="http://schemas.openxmlformats.org/package/2006/relationships"><Relationship Id="rId3" Type="http://schemas.openxmlformats.org/officeDocument/2006/relationships/slide" Target="slide71.xml"/><Relationship Id="rId2" Type="http://schemas.openxmlformats.org/officeDocument/2006/relationships/slide" Target="slide70.xml"/><Relationship Id="rId1" Type="http://schemas.openxmlformats.org/officeDocument/2006/relationships/slideLayout" Target="../slideLayouts/slideLayout2.xml"/><Relationship Id="rId5" Type="http://schemas.openxmlformats.org/officeDocument/2006/relationships/slide" Target="slide73.xml"/><Relationship Id="rId4" Type="http://schemas.openxmlformats.org/officeDocument/2006/relationships/slide" Target="slide72.xml"/></Relationships>
</file>

<file path=ppt/slides/_rels/slide12.xml.rels><?xml version="1.0" encoding="UTF-8" standalone="yes"?>
<Relationships xmlns="http://schemas.openxmlformats.org/package/2006/relationships"><Relationship Id="rId3" Type="http://schemas.openxmlformats.org/officeDocument/2006/relationships/slide" Target="slide75.xml"/><Relationship Id="rId2" Type="http://schemas.openxmlformats.org/officeDocument/2006/relationships/slide" Target="slide74.xml"/><Relationship Id="rId1" Type="http://schemas.openxmlformats.org/officeDocument/2006/relationships/slideLayout" Target="../slideLayouts/slideLayout2.xml"/><Relationship Id="rId6" Type="http://schemas.openxmlformats.org/officeDocument/2006/relationships/slide" Target="slide79.xml"/><Relationship Id="rId5" Type="http://schemas.openxmlformats.org/officeDocument/2006/relationships/slide" Target="slide78.xml"/><Relationship Id="rId4" Type="http://schemas.openxmlformats.org/officeDocument/2006/relationships/slide" Target="slide76.xml"/></Relationships>
</file>

<file path=ppt/slides/_rels/slide13.xml.rels><?xml version="1.0" encoding="UTF-8" standalone="yes"?>
<Relationships xmlns="http://schemas.openxmlformats.org/package/2006/relationships"><Relationship Id="rId3" Type="http://schemas.openxmlformats.org/officeDocument/2006/relationships/slide" Target="slide81.xml"/><Relationship Id="rId2" Type="http://schemas.openxmlformats.org/officeDocument/2006/relationships/slide" Target="slide80.xml"/><Relationship Id="rId1" Type="http://schemas.openxmlformats.org/officeDocument/2006/relationships/slideLayout" Target="../slideLayouts/slideLayout2.xml"/><Relationship Id="rId6" Type="http://schemas.openxmlformats.org/officeDocument/2006/relationships/slide" Target="slide84.xml"/><Relationship Id="rId5" Type="http://schemas.openxmlformats.org/officeDocument/2006/relationships/slide" Target="slide83.xml"/><Relationship Id="rId4" Type="http://schemas.openxmlformats.org/officeDocument/2006/relationships/slide" Target="slide82.xml"/></Relationships>
</file>

<file path=ppt/slides/_rels/slide14.xml.rels><?xml version="1.0" encoding="UTF-8" standalone="yes"?>
<Relationships xmlns="http://schemas.openxmlformats.org/package/2006/relationships"><Relationship Id="rId3" Type="http://schemas.openxmlformats.org/officeDocument/2006/relationships/slide" Target="slide86.xml"/><Relationship Id="rId2" Type="http://schemas.openxmlformats.org/officeDocument/2006/relationships/slide" Target="slide85.xm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8" Type="http://schemas.openxmlformats.org/officeDocument/2006/relationships/slide" Target="slide99.xml"/><Relationship Id="rId3" Type="http://schemas.openxmlformats.org/officeDocument/2006/relationships/slide" Target="slide92.xml"/><Relationship Id="rId7" Type="http://schemas.openxmlformats.org/officeDocument/2006/relationships/slide" Target="slide98.xml"/><Relationship Id="rId2" Type="http://schemas.openxmlformats.org/officeDocument/2006/relationships/slide" Target="slide88.xml"/><Relationship Id="rId1" Type="http://schemas.openxmlformats.org/officeDocument/2006/relationships/slideLayout" Target="../slideLayouts/slideLayout2.xml"/><Relationship Id="rId6" Type="http://schemas.openxmlformats.org/officeDocument/2006/relationships/slide" Target="slide97.xml"/><Relationship Id="rId5" Type="http://schemas.openxmlformats.org/officeDocument/2006/relationships/slide" Target="slide96.xml"/><Relationship Id="rId4" Type="http://schemas.openxmlformats.org/officeDocument/2006/relationships/slide" Target="slide94.xml"/></Relationships>
</file>

<file path=ppt/slides/_rels/slide16.xml.rels><?xml version="1.0" encoding="UTF-8" standalone="yes"?>
<Relationships xmlns="http://schemas.openxmlformats.org/package/2006/relationships"><Relationship Id="rId3" Type="http://schemas.openxmlformats.org/officeDocument/2006/relationships/slide" Target="slide102.xml"/><Relationship Id="rId2" Type="http://schemas.openxmlformats.org/officeDocument/2006/relationships/slide" Target="slide101.xm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slide" Target="slide105.xml"/><Relationship Id="rId2" Type="http://schemas.openxmlformats.org/officeDocument/2006/relationships/slide" Target="slide104.xml"/><Relationship Id="rId1" Type="http://schemas.openxmlformats.org/officeDocument/2006/relationships/slideLayout" Target="../slideLayouts/slideLayout2.xml"/><Relationship Id="rId6" Type="http://schemas.openxmlformats.org/officeDocument/2006/relationships/slide" Target="slide108.xml"/><Relationship Id="rId5" Type="http://schemas.openxmlformats.org/officeDocument/2006/relationships/slide" Target="slide107.xml"/><Relationship Id="rId4" Type="http://schemas.openxmlformats.org/officeDocument/2006/relationships/slide" Target="slide106.xml"/></Relationships>
</file>

<file path=ppt/slides/_rels/slide18.xml.rels><?xml version="1.0" encoding="UTF-8" standalone="yes"?>
<Relationships xmlns="http://schemas.openxmlformats.org/package/2006/relationships"><Relationship Id="rId3" Type="http://schemas.openxmlformats.org/officeDocument/2006/relationships/slide" Target="slide110.xml"/><Relationship Id="rId2" Type="http://schemas.openxmlformats.org/officeDocument/2006/relationships/slide" Target="slide109.xm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slide" Target="slide113.xml"/><Relationship Id="rId7" Type="http://schemas.openxmlformats.org/officeDocument/2006/relationships/slide" Target="slide118.xml"/><Relationship Id="rId2" Type="http://schemas.openxmlformats.org/officeDocument/2006/relationships/slide" Target="slide112.xml"/><Relationship Id="rId1" Type="http://schemas.openxmlformats.org/officeDocument/2006/relationships/slideLayout" Target="../slideLayouts/slideLayout2.xml"/><Relationship Id="rId6" Type="http://schemas.openxmlformats.org/officeDocument/2006/relationships/slide" Target="slide117.xml"/><Relationship Id="rId5" Type="http://schemas.openxmlformats.org/officeDocument/2006/relationships/slide" Target="slide115.xml"/><Relationship Id="rId4" Type="http://schemas.openxmlformats.org/officeDocument/2006/relationships/slide" Target="slide114.xml"/></Relationships>
</file>

<file path=ppt/slides/_rels/slide20.xml.rels><?xml version="1.0" encoding="UTF-8" standalone="yes"?>
<Relationships xmlns="http://schemas.openxmlformats.org/package/2006/relationships"><Relationship Id="rId3" Type="http://schemas.openxmlformats.org/officeDocument/2006/relationships/slide" Target="slide120.xml"/><Relationship Id="rId2" Type="http://schemas.openxmlformats.org/officeDocument/2006/relationships/slide" Target="slide119.xml"/><Relationship Id="rId1" Type="http://schemas.openxmlformats.org/officeDocument/2006/relationships/slideLayout" Target="../slideLayouts/slideLayout2.xml"/><Relationship Id="rId5" Type="http://schemas.openxmlformats.org/officeDocument/2006/relationships/slide" Target="slide122.xml"/><Relationship Id="rId4" Type="http://schemas.openxmlformats.org/officeDocument/2006/relationships/slide" Target="slide121.xml"/></Relationships>
</file>

<file path=ppt/slides/_rels/slide21.xml.rels><?xml version="1.0" encoding="UTF-8" standalone="yes"?>
<Relationships xmlns="http://schemas.openxmlformats.org/package/2006/relationships"><Relationship Id="rId3" Type="http://schemas.openxmlformats.org/officeDocument/2006/relationships/slide" Target="slide124.xml"/><Relationship Id="rId2" Type="http://schemas.openxmlformats.org/officeDocument/2006/relationships/slide" Target="slide123.xml"/><Relationship Id="rId1" Type="http://schemas.openxmlformats.org/officeDocument/2006/relationships/slideLayout" Target="../slideLayouts/slideLayout2.xml"/><Relationship Id="rId6" Type="http://schemas.openxmlformats.org/officeDocument/2006/relationships/slide" Target="slide3.xml"/><Relationship Id="rId5" Type="http://schemas.openxmlformats.org/officeDocument/2006/relationships/slide" Target="slide126.xml"/><Relationship Id="rId4" Type="http://schemas.openxmlformats.org/officeDocument/2006/relationships/slide" Target="slide125.xml"/></Relationships>
</file>

<file path=ppt/slides/_rels/slide2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 Target="slide129.xml"/><Relationship Id="rId7" Type="http://schemas.openxmlformats.org/officeDocument/2006/relationships/slide" Target="slide133.xml"/><Relationship Id="rId2" Type="http://schemas.openxmlformats.org/officeDocument/2006/relationships/slide" Target="slide128.xml"/><Relationship Id="rId1" Type="http://schemas.openxmlformats.org/officeDocument/2006/relationships/slideLayout" Target="../slideLayouts/slideLayout2.xml"/><Relationship Id="rId6" Type="http://schemas.openxmlformats.org/officeDocument/2006/relationships/slide" Target="slide132.xml"/><Relationship Id="rId5" Type="http://schemas.openxmlformats.org/officeDocument/2006/relationships/slide" Target="slide131.xml"/><Relationship Id="rId4" Type="http://schemas.openxmlformats.org/officeDocument/2006/relationships/slide" Target="slide130.xml"/></Relationships>
</file>

<file path=ppt/slides/_rels/slide23.xml.rels><?xml version="1.0" encoding="UTF-8" standalone="yes"?>
<Relationships xmlns="http://schemas.openxmlformats.org/package/2006/relationships"><Relationship Id="rId3" Type="http://schemas.openxmlformats.org/officeDocument/2006/relationships/slide" Target="slide137.xml"/><Relationship Id="rId7" Type="http://schemas.openxmlformats.org/officeDocument/2006/relationships/slide" Target="slide141.xml"/><Relationship Id="rId2" Type="http://schemas.openxmlformats.org/officeDocument/2006/relationships/slide" Target="slide135.xml"/><Relationship Id="rId1" Type="http://schemas.openxmlformats.org/officeDocument/2006/relationships/slideLayout" Target="../slideLayouts/slideLayout2.xml"/><Relationship Id="rId6" Type="http://schemas.openxmlformats.org/officeDocument/2006/relationships/slide" Target="slide140.xml"/><Relationship Id="rId5" Type="http://schemas.openxmlformats.org/officeDocument/2006/relationships/slide" Target="slide139.xml"/><Relationship Id="rId4" Type="http://schemas.openxmlformats.org/officeDocument/2006/relationships/slide" Target="slide138.xml"/></Relationships>
</file>

<file path=ppt/slides/_rels/slide24.xml.rels><?xml version="1.0" encoding="UTF-8" standalone="yes"?>
<Relationships xmlns="http://schemas.openxmlformats.org/package/2006/relationships"><Relationship Id="rId3" Type="http://schemas.openxmlformats.org/officeDocument/2006/relationships/slide" Target="slide143.xml"/><Relationship Id="rId2" Type="http://schemas.openxmlformats.org/officeDocument/2006/relationships/slide" Target="slide142.xm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slide" Target="slide16.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slide" Target="slide16.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slide" Target="slide19.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slide" Target="slide24.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000100" y="1417637"/>
            <a:ext cx="7143800" cy="4525963"/>
          </a:xfrm>
        </p:spPr>
        <p:txBody>
          <a:bodyPr>
            <a:normAutofit fontScale="85000" lnSpcReduction="10000"/>
          </a:bodyPr>
          <a:lstStyle/>
          <a:p>
            <a:pPr algn="ctr" rtl="1">
              <a:buNone/>
            </a:pPr>
            <a:r>
              <a:rPr lang="fa-IR" sz="8000" dirty="0" smtClean="0">
                <a:solidFill>
                  <a:srgbClr val="002060"/>
                </a:solidFill>
                <a:cs typeface="B Titr" pitchFamily="2" charset="-78"/>
              </a:rPr>
              <a:t>آیین نامه مالی، محاسباتی و معاملاتی</a:t>
            </a:r>
          </a:p>
          <a:p>
            <a:pPr algn="ctr" rtl="1">
              <a:buNone/>
            </a:pPr>
            <a:r>
              <a:rPr lang="fa-IR" sz="8000" dirty="0" smtClean="0">
                <a:solidFill>
                  <a:srgbClr val="002060"/>
                </a:solidFill>
                <a:cs typeface="B Titr" pitchFamily="2" charset="-78"/>
              </a:rPr>
              <a:t> جمعیت هلال احمر</a:t>
            </a:r>
          </a:p>
          <a:p>
            <a:pPr algn="ctr" rtl="1">
              <a:buNone/>
            </a:pPr>
            <a:r>
              <a:rPr lang="fa-IR" sz="8000" dirty="0" smtClean="0">
                <a:solidFill>
                  <a:srgbClr val="002060"/>
                </a:solidFill>
                <a:cs typeface="B Titr" pitchFamily="2" charset="-78"/>
              </a:rPr>
              <a:t>جمهوری اسلامی ایران</a:t>
            </a:r>
            <a:endParaRPr lang="en-US" sz="8000" dirty="0" smtClean="0">
              <a:solidFill>
                <a:srgbClr val="002060"/>
              </a:solidFill>
              <a:cs typeface="B Titr" pitchFamily="2" charset="-78"/>
            </a:endParaRPr>
          </a:p>
          <a:p>
            <a:pPr algn="ctr" rtl="1">
              <a:buNone/>
            </a:pPr>
            <a:endParaRPr lang="en-US" dirty="0"/>
          </a:p>
        </p:txBody>
      </p:sp>
      <p:pic>
        <p:nvPicPr>
          <p:cNvPr id="4" name="Picture 4" descr="tyiy"/>
          <p:cNvPicPr>
            <a:picLocks noChangeAspect="1" noChangeArrowheads="1"/>
          </p:cNvPicPr>
          <p:nvPr/>
        </p:nvPicPr>
        <p:blipFill>
          <a:blip r:embed="rId3"/>
          <a:srcRect/>
          <a:stretch>
            <a:fillRect/>
          </a:stretch>
        </p:blipFill>
        <p:spPr bwMode="auto">
          <a:xfrm>
            <a:off x="0" y="-171450"/>
            <a:ext cx="9144000" cy="7029450"/>
          </a:xfrm>
          <a:prstGeom prst="rect">
            <a:avLst/>
          </a:prstGeom>
          <a:noFill/>
          <a:ln w="9525">
            <a:noFill/>
            <a:miter lim="800000"/>
            <a:headEnd/>
            <a:tailEnd/>
          </a:ln>
        </p:spPr>
      </p:pic>
    </p:spTree>
  </p:cSld>
  <p:clrMapOvr>
    <a:masterClrMapping/>
  </p:clrMapOvr>
  <p:transition advClick="0" advTm="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600200"/>
            <a:ext cx="2657500" cy="4525963"/>
          </a:xfrm>
        </p:spPr>
        <p:txBody>
          <a:bodyPr>
            <a:normAutofit fontScale="62500" lnSpcReduction="20000"/>
          </a:bodyPr>
          <a:lstStyle/>
          <a:p>
            <a:pPr algn="ctr" rtl="1">
              <a:buNone/>
            </a:pPr>
            <a:r>
              <a:rPr lang="fa-IR" sz="4800" dirty="0" smtClean="0">
                <a:cs typeface="B Yekan" pitchFamily="2" charset="-78"/>
              </a:rPr>
              <a:t>مصوب </a:t>
            </a:r>
          </a:p>
          <a:p>
            <a:pPr algn="ctr" rtl="1">
              <a:buNone/>
            </a:pPr>
            <a:r>
              <a:rPr lang="fa-IR" sz="4800" dirty="0" smtClean="0">
                <a:cs typeface="B Yekan" pitchFamily="2" charset="-78"/>
              </a:rPr>
              <a:t>شصت و یکمین</a:t>
            </a:r>
          </a:p>
          <a:p>
            <a:pPr algn="ctr" rtl="1">
              <a:buNone/>
            </a:pPr>
            <a:r>
              <a:rPr lang="fa-IR" sz="4800" dirty="0" smtClean="0">
                <a:cs typeface="B Yekan" pitchFamily="2" charset="-78"/>
              </a:rPr>
              <a:t>(1391/08/30) و </a:t>
            </a:r>
          </a:p>
          <a:p>
            <a:pPr algn="ctr" rtl="1">
              <a:buNone/>
            </a:pPr>
            <a:r>
              <a:rPr lang="fa-IR" sz="4800" dirty="0" smtClean="0">
                <a:cs typeface="B Yekan" pitchFamily="2" charset="-78"/>
              </a:rPr>
              <a:t>شصت و سومین</a:t>
            </a:r>
          </a:p>
          <a:p>
            <a:pPr algn="ctr" rtl="1">
              <a:buNone/>
            </a:pPr>
            <a:r>
              <a:rPr lang="fa-IR" sz="4800" dirty="0" smtClean="0">
                <a:cs typeface="B Yekan" pitchFamily="2" charset="-78"/>
              </a:rPr>
              <a:t>(1392/03/28) جلسه شورایعالی </a:t>
            </a:r>
          </a:p>
          <a:p>
            <a:pPr algn="ctr" rtl="1">
              <a:buNone/>
            </a:pPr>
            <a:r>
              <a:rPr lang="fa-IR" sz="4800" dirty="0" smtClean="0">
                <a:cs typeface="B Yekan" pitchFamily="2" charset="-78"/>
              </a:rPr>
              <a:t>جمعیت هلال احمر کشور </a:t>
            </a:r>
            <a:endParaRPr lang="en-US" sz="4800" dirty="0">
              <a:cs typeface="B Yekan" pitchFamily="2" charset="-78"/>
            </a:endParaRPr>
          </a:p>
        </p:txBody>
      </p:sp>
      <p:pic>
        <p:nvPicPr>
          <p:cNvPr id="4" name="Picture 3" descr="Scan1.JPG"/>
          <p:cNvPicPr>
            <a:picLocks noChangeAspect="1"/>
          </p:cNvPicPr>
          <p:nvPr/>
        </p:nvPicPr>
        <p:blipFill>
          <a:blip r:embed="rId2" cstate="print"/>
          <a:stretch>
            <a:fillRect/>
          </a:stretch>
        </p:blipFill>
        <p:spPr>
          <a:xfrm>
            <a:off x="3886200" y="1223222"/>
            <a:ext cx="3845706" cy="5329978"/>
          </a:xfrm>
          <a:prstGeom prst="rect">
            <a:avLst/>
          </a:prstGeom>
          <a:ln>
            <a:solidFill>
              <a:srgbClr val="0070C0"/>
            </a:solidFill>
          </a:ln>
        </p:spPr>
      </p:pic>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305700" cy="4911741"/>
          </a:xfrm>
        </p:spPr>
        <p:txBody>
          <a:bodyPr>
            <a:noAutofit/>
          </a:bodyPr>
          <a:lstStyle/>
          <a:p>
            <a:pPr algn="ctr" rtl="1">
              <a:buNone/>
            </a:pPr>
            <a:r>
              <a:rPr lang="fa-IR" sz="4000" dirty="0" smtClean="0">
                <a:cs typeface="B Jadid" pitchFamily="2" charset="-78"/>
              </a:rPr>
              <a:t>فهرست کلی</a:t>
            </a:r>
          </a:p>
          <a:p>
            <a:pPr algn="just" rtl="1">
              <a:buNone/>
            </a:pPr>
            <a:r>
              <a:rPr lang="fa-IR" sz="2600" dirty="0" smtClean="0">
                <a:cs typeface="B Yekan" pitchFamily="2" charset="-78"/>
                <a:hlinkClick r:id="rId2" action="ppaction://hlinksldjump"/>
              </a:rPr>
              <a:t>فصل اول</a:t>
            </a:r>
            <a:r>
              <a:rPr lang="fa-IR" sz="2600" dirty="0">
                <a:cs typeface="B Yekan" pitchFamily="2" charset="-78"/>
                <a:hlinkClick r:id="rId2" action="ppaction://hlinksldjump"/>
              </a:rPr>
              <a:t> </a:t>
            </a:r>
            <a:r>
              <a:rPr lang="fa-IR" sz="2600" dirty="0" smtClean="0">
                <a:cs typeface="B Yekan" pitchFamily="2" charset="-78"/>
                <a:hlinkClick r:id="rId2" action="ppaction://hlinksldjump"/>
              </a:rPr>
              <a:t>: تعاریف (ماده 1تا 35)</a:t>
            </a:r>
            <a:endParaRPr lang="fa-IR" sz="2600" dirty="0" smtClean="0">
              <a:cs typeface="B Yekan" pitchFamily="2" charset="-78"/>
            </a:endParaRPr>
          </a:p>
          <a:p>
            <a:pPr algn="just" rtl="1">
              <a:buNone/>
            </a:pPr>
            <a:r>
              <a:rPr lang="fa-IR" sz="2600" dirty="0" smtClean="0">
                <a:cs typeface="B Yekan" pitchFamily="2" charset="-78"/>
                <a:hlinkClick r:id="rId3" action="ppaction://hlinksldjump"/>
              </a:rPr>
              <a:t>فصل دوم: تهیه ، تنظیم و تصویب بودجه (ماده 36 تا 38)</a:t>
            </a:r>
            <a:endParaRPr lang="fa-IR" sz="2600" dirty="0" smtClean="0">
              <a:cs typeface="B Yekan" pitchFamily="2" charset="-78"/>
            </a:endParaRPr>
          </a:p>
          <a:p>
            <a:pPr algn="just" rtl="1">
              <a:buNone/>
            </a:pPr>
            <a:r>
              <a:rPr lang="fa-IR" sz="2600" dirty="0" smtClean="0">
                <a:cs typeface="B Yekan" pitchFamily="2" charset="-78"/>
                <a:hlinkClick r:id="rId4" action="ppaction://hlinksldjump"/>
              </a:rPr>
              <a:t>فصل سوم: اجرای بودجه (ماده 39 تا 57)</a:t>
            </a:r>
            <a:endParaRPr lang="fa-IR" sz="2600" dirty="0" smtClean="0">
              <a:cs typeface="B Yekan" pitchFamily="2" charset="-78"/>
            </a:endParaRPr>
          </a:p>
          <a:p>
            <a:pPr algn="just" rtl="1">
              <a:buNone/>
            </a:pPr>
            <a:r>
              <a:rPr lang="fa-IR" sz="2600" dirty="0" smtClean="0">
                <a:cs typeface="B Yekan" pitchFamily="2" charset="-78"/>
                <a:hlinkClick r:id="rId5" action="ppaction://hlinksldjump"/>
              </a:rPr>
              <a:t>فصل چهارم: معاملات جمعیت (ماده 58 تا 66)</a:t>
            </a:r>
            <a:endParaRPr lang="fa-IR" sz="2600" dirty="0" smtClean="0">
              <a:cs typeface="B Yekan" pitchFamily="2" charset="-78"/>
            </a:endParaRPr>
          </a:p>
          <a:p>
            <a:pPr algn="just" rtl="1">
              <a:buNone/>
            </a:pPr>
            <a:r>
              <a:rPr lang="fa-IR" sz="2600" dirty="0" smtClean="0">
                <a:cs typeface="B Yekan" pitchFamily="2" charset="-78"/>
                <a:hlinkClick r:id="rId6" action="ppaction://hlinksldjump"/>
              </a:rPr>
              <a:t>فصل پنجم: نظارت مالی (ماده 67 تا 73)</a:t>
            </a:r>
            <a:endParaRPr lang="fa-IR" sz="2600" dirty="0" smtClean="0">
              <a:cs typeface="B Yekan" pitchFamily="2" charset="-78"/>
            </a:endParaRPr>
          </a:p>
          <a:p>
            <a:pPr algn="just" rtl="1">
              <a:buNone/>
            </a:pPr>
            <a:r>
              <a:rPr lang="fa-IR" sz="2600" dirty="0" smtClean="0">
                <a:cs typeface="B Yekan" pitchFamily="2" charset="-78"/>
                <a:hlinkClick r:id="rId7" action="ppaction://hlinksldjump"/>
              </a:rPr>
              <a:t>فصل ششم: تنظیم حساب و تفریغ بودجه (ماده 74 تا 87)</a:t>
            </a:r>
            <a:endParaRPr lang="fa-IR" sz="2600" dirty="0" smtClean="0">
              <a:cs typeface="B Yekan" pitchFamily="2" charset="-78"/>
            </a:endParaRPr>
          </a:p>
          <a:p>
            <a:pPr algn="just" rtl="1">
              <a:buNone/>
            </a:pPr>
            <a:r>
              <a:rPr lang="fa-IR" sz="2600" dirty="0" smtClean="0">
                <a:cs typeface="B Yekan" pitchFamily="2" charset="-78"/>
                <a:hlinkClick r:id="rId8" action="ppaction://hlinksldjump"/>
              </a:rPr>
              <a:t>فصل هفتم: شرکت های وابسته به جمعیت (ماده 88 تا 93)</a:t>
            </a:r>
            <a:endParaRPr lang="fa-IR" sz="2600" dirty="0" smtClean="0">
              <a:cs typeface="B Yekan" pitchFamily="2" charset="-78"/>
            </a:endParaRPr>
          </a:p>
          <a:p>
            <a:pPr algn="just" rtl="1">
              <a:buNone/>
            </a:pPr>
            <a:r>
              <a:rPr lang="fa-IR" sz="2600" dirty="0" smtClean="0">
                <a:cs typeface="B Yekan" pitchFamily="2" charset="-78"/>
                <a:hlinkClick r:id="rId9" action="ppaction://hlinksldjump"/>
              </a:rPr>
              <a:t>فصل هشتم: مقررات متفرقه (ماده 94 تا 101)</a:t>
            </a:r>
            <a:endParaRPr lang="fa-IR" sz="2600" dirty="0">
              <a:cs typeface="B Yekan" pitchFamily="2" charset="-78"/>
            </a:endParaRPr>
          </a:p>
        </p:txBody>
      </p:sp>
      <p:sp>
        <p:nvSpPr>
          <p:cNvPr id="4" name="Rounded Rectangle 3">
            <a:hlinkClick r:id="rId10" action="ppaction://hlinksldjump"/>
          </p:cNvPr>
          <p:cNvSpPr/>
          <p:nvPr/>
        </p:nvSpPr>
        <p:spPr>
          <a:xfrm>
            <a:off x="4038600" y="5943600"/>
            <a:ext cx="1371600" cy="5334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خروج</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اول</a:t>
            </a:r>
            <a:r>
              <a:rPr lang="fa-IR" dirty="0">
                <a:cs typeface="B Yekan" pitchFamily="2" charset="-78"/>
              </a:rPr>
              <a:t> </a:t>
            </a:r>
            <a:r>
              <a:rPr lang="fa-IR" dirty="0" smtClean="0">
                <a:cs typeface="B Yekan" pitchFamily="2" charset="-78"/>
              </a:rPr>
              <a:t>: تعاریف</a:t>
            </a:r>
          </a:p>
          <a:p>
            <a:pPr algn="just" rtl="1">
              <a:buNone/>
            </a:pPr>
            <a:r>
              <a:rPr lang="fa-IR" dirty="0" smtClean="0">
                <a:cs typeface="B Yekan" pitchFamily="2" charset="-78"/>
                <a:hlinkClick r:id="rId2" action="ppaction://hlinksldjump"/>
              </a:rPr>
              <a:t>ماده 1: بودجه جمعیت</a:t>
            </a:r>
            <a:endParaRPr lang="fa-IR" dirty="0" smtClean="0">
              <a:cs typeface="B Yekan" pitchFamily="2" charset="-78"/>
            </a:endParaRPr>
          </a:p>
          <a:p>
            <a:pPr algn="just" rtl="1">
              <a:buNone/>
            </a:pPr>
            <a:r>
              <a:rPr lang="fa-IR" dirty="0" smtClean="0">
                <a:cs typeface="B Yekan" pitchFamily="2" charset="-78"/>
                <a:hlinkClick r:id="rId3" action="ppaction://hlinksldjump"/>
              </a:rPr>
              <a:t>ماده 2: واحدهای تابعه جمعیت</a:t>
            </a:r>
            <a:endParaRPr lang="fa-IR" dirty="0" smtClean="0">
              <a:cs typeface="B Yekan" pitchFamily="2" charset="-78"/>
            </a:endParaRPr>
          </a:p>
          <a:p>
            <a:pPr algn="just" rtl="1">
              <a:buNone/>
            </a:pPr>
            <a:r>
              <a:rPr lang="fa-IR" dirty="0" smtClean="0">
                <a:cs typeface="B Yekan" pitchFamily="2" charset="-78"/>
                <a:hlinkClick r:id="rId4" action="ppaction://hlinksldjump"/>
              </a:rPr>
              <a:t>ماده 3: جمعیت استان</a:t>
            </a:r>
            <a:endParaRPr lang="fa-IR" dirty="0" smtClean="0">
              <a:cs typeface="B Yekan" pitchFamily="2" charset="-78"/>
            </a:endParaRPr>
          </a:p>
          <a:p>
            <a:pPr algn="just" rtl="1">
              <a:buNone/>
            </a:pPr>
            <a:r>
              <a:rPr lang="fa-IR" dirty="0" smtClean="0">
                <a:cs typeface="B Yekan" pitchFamily="2" charset="-78"/>
                <a:hlinkClick r:id="rId5" action="ppaction://hlinksldjump"/>
              </a:rPr>
              <a:t>ماده 4: شعب جمعیت</a:t>
            </a:r>
            <a:endParaRPr lang="fa-IR" dirty="0" smtClean="0">
              <a:cs typeface="B Yekan" pitchFamily="2" charset="-78"/>
            </a:endParaRPr>
          </a:p>
          <a:p>
            <a:pPr algn="just" rtl="1">
              <a:buNone/>
            </a:pPr>
            <a:r>
              <a:rPr lang="fa-IR" dirty="0" smtClean="0">
                <a:cs typeface="B Yekan" pitchFamily="2" charset="-78"/>
                <a:hlinkClick r:id="rId6" action="ppaction://hlinksldjump"/>
              </a:rPr>
              <a:t>ماده 5: نمایندگی جمعیت</a:t>
            </a:r>
            <a:endParaRPr lang="fa-IR" dirty="0" smtClean="0">
              <a:cs typeface="B Yekan" pitchFamily="2" charset="-78"/>
            </a:endParaRPr>
          </a:p>
          <a:p>
            <a:pPr algn="just" rtl="1">
              <a:buNone/>
            </a:pPr>
            <a:r>
              <a:rPr lang="fa-IR" dirty="0" smtClean="0">
                <a:cs typeface="B Yekan" pitchFamily="2" charset="-78"/>
                <a:hlinkClick r:id="rId7" action="ppaction://hlinksldjump"/>
              </a:rPr>
              <a:t>ماده 6: موسسات وابسته به جمعیت</a:t>
            </a:r>
            <a:endParaRPr lang="fa-IR" dirty="0" smtClean="0">
              <a:cs typeface="B Yekan" pitchFamily="2" charset="-78"/>
            </a:endParaRPr>
          </a:p>
          <a:p>
            <a:pPr algn="just" rtl="1">
              <a:buNone/>
            </a:pPr>
            <a:r>
              <a:rPr lang="fa-IR" dirty="0" smtClean="0">
                <a:cs typeface="B Yekan" pitchFamily="2" charset="-78"/>
                <a:hlinkClick r:id="rId8" action="ppaction://hlinksldjump"/>
              </a:rPr>
              <a:t>ماده 7: شرکت های وابسته به جمعیت</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اول</a:t>
            </a:r>
            <a:r>
              <a:rPr lang="fa-IR" dirty="0">
                <a:cs typeface="B Yekan" pitchFamily="2" charset="-78"/>
              </a:rPr>
              <a:t> </a:t>
            </a:r>
            <a:r>
              <a:rPr lang="fa-IR" dirty="0" smtClean="0">
                <a:cs typeface="B Yekan" pitchFamily="2" charset="-78"/>
              </a:rPr>
              <a:t>: تعاریف</a:t>
            </a:r>
          </a:p>
          <a:p>
            <a:pPr algn="just" rtl="1">
              <a:buNone/>
            </a:pPr>
            <a:r>
              <a:rPr lang="fa-IR" dirty="0" smtClean="0">
                <a:cs typeface="B Yekan" pitchFamily="2" charset="-78"/>
                <a:hlinkClick r:id="rId2" action="ppaction://hlinksldjump"/>
              </a:rPr>
              <a:t>ماده 8: سال مالی</a:t>
            </a:r>
            <a:endParaRPr lang="fa-IR" dirty="0" smtClean="0">
              <a:cs typeface="B Yekan" pitchFamily="2" charset="-78"/>
            </a:endParaRPr>
          </a:p>
          <a:p>
            <a:pPr algn="just" rtl="1">
              <a:buNone/>
            </a:pPr>
            <a:r>
              <a:rPr lang="fa-IR" dirty="0" smtClean="0">
                <a:cs typeface="B Yekan" pitchFamily="2" charset="-78"/>
                <a:hlinkClick r:id="rId3" action="ppaction://hlinksldjump"/>
              </a:rPr>
              <a:t>ماده 9:  فعالیت مالی</a:t>
            </a:r>
            <a:endParaRPr lang="fa-IR" dirty="0" smtClean="0">
              <a:cs typeface="B Yekan" pitchFamily="2" charset="-78"/>
            </a:endParaRPr>
          </a:p>
          <a:p>
            <a:pPr algn="just" rtl="1">
              <a:buNone/>
            </a:pPr>
            <a:r>
              <a:rPr lang="fa-IR" dirty="0" smtClean="0">
                <a:cs typeface="B Yekan" pitchFamily="2" charset="-78"/>
                <a:hlinkClick r:id="rId4" action="ppaction://hlinksldjump"/>
              </a:rPr>
              <a:t>ماده 10: عملیات مالی</a:t>
            </a:r>
            <a:endParaRPr lang="fa-IR" dirty="0" smtClean="0">
              <a:cs typeface="B Yekan" pitchFamily="2" charset="-78"/>
            </a:endParaRPr>
          </a:p>
          <a:p>
            <a:pPr algn="just" rtl="1">
              <a:buNone/>
            </a:pPr>
            <a:r>
              <a:rPr lang="fa-IR" dirty="0" smtClean="0">
                <a:cs typeface="B Yekan" pitchFamily="2" charset="-78"/>
                <a:hlinkClick r:id="rId5" action="ppaction://hlinksldjump"/>
              </a:rPr>
              <a:t>ماده 11: مدارک مالی</a:t>
            </a:r>
            <a:endParaRPr lang="fa-IR" dirty="0" smtClean="0">
              <a:cs typeface="B Yekan" pitchFamily="2" charset="-78"/>
            </a:endParaRPr>
          </a:p>
          <a:p>
            <a:pPr algn="just" rtl="1">
              <a:buNone/>
            </a:pPr>
            <a:r>
              <a:rPr lang="fa-IR" dirty="0" smtClean="0">
                <a:cs typeface="B Yekan" pitchFamily="2" charset="-78"/>
                <a:hlinkClick r:id="rId6" action="ppaction://hlinksldjump"/>
              </a:rPr>
              <a:t>ماده 12: اعتبار</a:t>
            </a:r>
            <a:endParaRPr lang="fa-IR" dirty="0" smtClean="0">
              <a:cs typeface="B Yekan" pitchFamily="2" charset="-78"/>
            </a:endParaRPr>
          </a:p>
          <a:p>
            <a:pPr algn="just" rtl="1">
              <a:buNone/>
            </a:pPr>
            <a:r>
              <a:rPr lang="fa-IR" dirty="0" smtClean="0">
                <a:cs typeface="B Yekan" pitchFamily="2" charset="-78"/>
                <a:hlinkClick r:id="rId7" action="ppaction://hlinksldjump"/>
              </a:rPr>
              <a:t>ماده 13: دیون بلامحل</a:t>
            </a:r>
            <a:endParaRPr lang="fa-IR" dirty="0" smtClean="0">
              <a:cs typeface="B Yekan" pitchFamily="2" charset="-78"/>
            </a:endParaRPr>
          </a:p>
          <a:p>
            <a:pPr algn="just" rtl="1">
              <a:buNone/>
            </a:pPr>
            <a:r>
              <a:rPr lang="fa-IR" dirty="0" smtClean="0">
                <a:cs typeface="B Yekan" pitchFamily="2" charset="-78"/>
                <a:hlinkClick r:id="rId8" action="ppaction://hlinksldjump"/>
              </a:rPr>
              <a:t>ماده 14: دریافت های جمعیت</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اول</a:t>
            </a:r>
            <a:r>
              <a:rPr lang="fa-IR" dirty="0">
                <a:cs typeface="B Yekan" pitchFamily="2" charset="-78"/>
              </a:rPr>
              <a:t> </a:t>
            </a:r>
            <a:r>
              <a:rPr lang="fa-IR" dirty="0" smtClean="0">
                <a:cs typeface="B Yekan" pitchFamily="2" charset="-78"/>
              </a:rPr>
              <a:t>: تعاریف</a:t>
            </a:r>
          </a:p>
          <a:p>
            <a:pPr algn="just" rtl="1">
              <a:buNone/>
            </a:pPr>
            <a:r>
              <a:rPr lang="fa-IR" dirty="0" smtClean="0">
                <a:cs typeface="B Yekan" pitchFamily="2" charset="-78"/>
                <a:hlinkClick r:id="rId2" action="ppaction://hlinksldjump"/>
              </a:rPr>
              <a:t>ماده 15: تشخیص</a:t>
            </a:r>
            <a:endParaRPr lang="fa-IR" dirty="0" smtClean="0">
              <a:cs typeface="B Yekan" pitchFamily="2" charset="-78"/>
            </a:endParaRPr>
          </a:p>
          <a:p>
            <a:pPr algn="just" rtl="1">
              <a:buNone/>
            </a:pPr>
            <a:r>
              <a:rPr lang="fa-IR" dirty="0" smtClean="0">
                <a:cs typeface="B Yekan" pitchFamily="2" charset="-78"/>
                <a:hlinkClick r:id="rId3" action="ppaction://hlinksldjump"/>
              </a:rPr>
              <a:t>ماده 16: تامین اعتبار</a:t>
            </a:r>
            <a:endParaRPr lang="fa-IR" dirty="0" smtClean="0">
              <a:cs typeface="B Yekan" pitchFamily="2" charset="-78"/>
            </a:endParaRPr>
          </a:p>
          <a:p>
            <a:pPr algn="just" rtl="1">
              <a:buNone/>
            </a:pPr>
            <a:r>
              <a:rPr lang="fa-IR" dirty="0" smtClean="0">
                <a:cs typeface="B Yekan" pitchFamily="2" charset="-78"/>
                <a:hlinkClick r:id="rId4" action="ppaction://hlinksldjump"/>
              </a:rPr>
              <a:t>ماده 17: تعهد</a:t>
            </a:r>
            <a:endParaRPr lang="fa-IR" dirty="0" smtClean="0">
              <a:cs typeface="B Yekan" pitchFamily="2" charset="-78"/>
            </a:endParaRPr>
          </a:p>
          <a:p>
            <a:pPr algn="just" rtl="1">
              <a:buNone/>
            </a:pPr>
            <a:r>
              <a:rPr lang="fa-IR" dirty="0" smtClean="0">
                <a:cs typeface="B Yekan" pitchFamily="2" charset="-78"/>
                <a:hlinkClick r:id="rId5" action="ppaction://hlinksldjump"/>
              </a:rPr>
              <a:t>ماده 18: تسجیل</a:t>
            </a:r>
            <a:endParaRPr lang="fa-IR" dirty="0" smtClean="0">
              <a:cs typeface="B Yekan" pitchFamily="2" charset="-78"/>
            </a:endParaRPr>
          </a:p>
          <a:p>
            <a:pPr algn="just" rtl="1">
              <a:buNone/>
            </a:pPr>
            <a:r>
              <a:rPr lang="fa-IR" dirty="0" smtClean="0">
                <a:cs typeface="B Yekan" pitchFamily="2" charset="-78"/>
                <a:hlinkClick r:id="rId6" action="ppaction://hlinksldjump"/>
              </a:rPr>
              <a:t>ماده 19: حواله</a:t>
            </a:r>
            <a:endParaRPr lang="fa-IR" dirty="0" smtClean="0">
              <a:cs typeface="B Yekan" pitchFamily="2" charset="-78"/>
            </a:endParaRPr>
          </a:p>
          <a:p>
            <a:pPr algn="just" rtl="1">
              <a:buNone/>
            </a:pPr>
            <a:r>
              <a:rPr lang="fa-IR" dirty="0" smtClean="0">
                <a:cs typeface="B Yekan" pitchFamily="2" charset="-78"/>
                <a:hlinkClick r:id="rId7" action="ppaction://hlinksldjump"/>
              </a:rPr>
              <a:t>ماده 20: نظارت مالی</a:t>
            </a:r>
            <a:endParaRPr lang="fa-IR" dirty="0" smtClean="0">
              <a:cs typeface="B Yekan" pitchFamily="2" charset="-78"/>
            </a:endParaRPr>
          </a:p>
          <a:p>
            <a:pPr algn="just" rtl="1">
              <a:buNone/>
            </a:pPr>
            <a:r>
              <a:rPr lang="fa-IR" dirty="0" smtClean="0">
                <a:cs typeface="B Yekan" pitchFamily="2" charset="-78"/>
                <a:hlinkClick r:id="rId8" action="ppaction://hlinksldjump"/>
              </a:rPr>
              <a:t>ماده 21: هزینه</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اول</a:t>
            </a:r>
            <a:r>
              <a:rPr lang="fa-IR" dirty="0">
                <a:cs typeface="B Yekan" pitchFamily="2" charset="-78"/>
              </a:rPr>
              <a:t> </a:t>
            </a:r>
            <a:r>
              <a:rPr lang="fa-IR" dirty="0" smtClean="0">
                <a:cs typeface="B Yekan" pitchFamily="2" charset="-78"/>
              </a:rPr>
              <a:t>: تعاریف</a:t>
            </a:r>
          </a:p>
          <a:p>
            <a:pPr algn="just" rtl="1">
              <a:buNone/>
            </a:pPr>
            <a:r>
              <a:rPr lang="fa-IR" dirty="0" smtClean="0">
                <a:cs typeface="B Yekan" pitchFamily="2" charset="-78"/>
                <a:hlinkClick r:id="rId2" action="ppaction://hlinksldjump"/>
              </a:rPr>
              <a:t>ماده 22: تملک دارایی های سرمایه ای</a:t>
            </a:r>
            <a:endParaRPr lang="fa-IR" dirty="0" smtClean="0">
              <a:cs typeface="B Yekan" pitchFamily="2" charset="-78"/>
            </a:endParaRPr>
          </a:p>
          <a:p>
            <a:pPr algn="just" rtl="1">
              <a:buNone/>
            </a:pPr>
            <a:r>
              <a:rPr lang="fa-IR" dirty="0" smtClean="0">
                <a:cs typeface="B Yekan" pitchFamily="2" charset="-78"/>
                <a:hlinkClick r:id="rId3" action="ppaction://hlinksldjump"/>
              </a:rPr>
              <a:t>ماده 23: تنخواه گردان حسابداری</a:t>
            </a:r>
            <a:endParaRPr lang="fa-IR" dirty="0" smtClean="0">
              <a:cs typeface="B Yekan" pitchFamily="2" charset="-78"/>
            </a:endParaRPr>
          </a:p>
          <a:p>
            <a:pPr algn="just" rtl="1">
              <a:buNone/>
            </a:pPr>
            <a:r>
              <a:rPr lang="fa-IR" dirty="0" smtClean="0">
                <a:cs typeface="B Yekan" pitchFamily="2" charset="-78"/>
                <a:hlinkClick r:id="rId4" action="ppaction://hlinksldjump"/>
              </a:rPr>
              <a:t>ماده 24: تنخواه گردان خزانه جمعیت</a:t>
            </a:r>
            <a:endParaRPr lang="fa-IR" dirty="0" smtClean="0">
              <a:cs typeface="B Yekan" pitchFamily="2" charset="-78"/>
            </a:endParaRPr>
          </a:p>
          <a:p>
            <a:pPr algn="just" rtl="1">
              <a:buNone/>
            </a:pPr>
            <a:r>
              <a:rPr lang="fa-IR" dirty="0" smtClean="0">
                <a:cs typeface="B Yekan" pitchFamily="2" charset="-78"/>
                <a:hlinkClick r:id="rId5" action="ppaction://hlinksldjump"/>
              </a:rPr>
              <a:t>ماده 25: تنخواه گردان واحدهای تابعه</a:t>
            </a:r>
            <a:endParaRPr lang="fa-IR" dirty="0" smtClean="0">
              <a:cs typeface="B Yekan" pitchFamily="2" charset="-78"/>
            </a:endParaRPr>
          </a:p>
          <a:p>
            <a:pPr algn="just" rtl="1">
              <a:buNone/>
            </a:pPr>
            <a:r>
              <a:rPr lang="fa-IR" dirty="0" smtClean="0">
                <a:cs typeface="B Yekan" pitchFamily="2" charset="-78"/>
                <a:hlinkClick r:id="rId6" action="ppaction://hlinksldjump"/>
              </a:rPr>
              <a:t>ماده 26: تنخواه گردان شعب</a:t>
            </a:r>
            <a:endParaRPr lang="fa-IR" dirty="0" smtClean="0">
              <a:cs typeface="B Yekan" pitchFamily="2" charset="-78"/>
            </a:endParaRPr>
          </a:p>
          <a:p>
            <a:pPr algn="just" rtl="1">
              <a:buNone/>
            </a:pPr>
            <a:r>
              <a:rPr lang="fa-IR" dirty="0" smtClean="0">
                <a:cs typeface="B Yekan" pitchFamily="2" charset="-78"/>
                <a:hlinkClick r:id="rId7" action="ppaction://hlinksldjump"/>
              </a:rPr>
              <a:t>ماده 27: تنخواه گردان پرداخت</a:t>
            </a:r>
            <a:endParaRPr lang="fa-IR" dirty="0" smtClean="0">
              <a:cs typeface="B Yekan" pitchFamily="2" charset="-78"/>
            </a:endParaRPr>
          </a:p>
          <a:p>
            <a:pPr algn="just" rtl="1">
              <a:buNone/>
            </a:pPr>
            <a:r>
              <a:rPr lang="fa-IR" dirty="0" smtClean="0">
                <a:cs typeface="B Yekan" pitchFamily="2" charset="-78"/>
                <a:hlinkClick r:id="rId8" action="ppaction://hlinksldjump"/>
              </a:rPr>
              <a:t>ماده 28: پیش پرداخت</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اول</a:t>
            </a:r>
            <a:r>
              <a:rPr lang="fa-IR" dirty="0">
                <a:cs typeface="B Yekan" pitchFamily="2" charset="-78"/>
              </a:rPr>
              <a:t> </a:t>
            </a:r>
            <a:r>
              <a:rPr lang="fa-IR" dirty="0" smtClean="0">
                <a:cs typeface="B Yekan" pitchFamily="2" charset="-78"/>
              </a:rPr>
              <a:t>: تعاریف</a:t>
            </a:r>
          </a:p>
          <a:p>
            <a:pPr algn="just" rtl="1">
              <a:buNone/>
            </a:pPr>
            <a:r>
              <a:rPr lang="fa-IR" dirty="0" smtClean="0">
                <a:cs typeface="B Yekan" pitchFamily="2" charset="-78"/>
                <a:hlinkClick r:id="rId2" action="ppaction://hlinksldjump"/>
              </a:rPr>
              <a:t>ماده 29: علی الحساب</a:t>
            </a:r>
            <a:endParaRPr lang="fa-IR" dirty="0" smtClean="0">
              <a:cs typeface="B Yekan" pitchFamily="2" charset="-78"/>
            </a:endParaRPr>
          </a:p>
          <a:p>
            <a:pPr algn="just" rtl="1">
              <a:buNone/>
            </a:pPr>
            <a:r>
              <a:rPr lang="fa-IR" dirty="0" smtClean="0">
                <a:cs typeface="B Yekan" pitchFamily="2" charset="-78"/>
                <a:hlinkClick r:id="rId3" action="ppaction://hlinksldjump"/>
              </a:rPr>
              <a:t>ماده 30: سپرده</a:t>
            </a:r>
            <a:endParaRPr lang="fa-IR" dirty="0" smtClean="0">
              <a:cs typeface="B Yekan" pitchFamily="2" charset="-78"/>
            </a:endParaRPr>
          </a:p>
          <a:p>
            <a:pPr algn="just" rtl="1">
              <a:buNone/>
            </a:pPr>
            <a:r>
              <a:rPr lang="fa-IR" dirty="0" smtClean="0">
                <a:cs typeface="B Yekan" pitchFamily="2" charset="-78"/>
                <a:hlinkClick r:id="rId4" action="ppaction://hlinksldjump"/>
              </a:rPr>
              <a:t>ماده 31: انتصابات</a:t>
            </a:r>
            <a:endParaRPr lang="fa-IR" dirty="0" smtClean="0">
              <a:cs typeface="B Yekan" pitchFamily="2" charset="-78"/>
            </a:endParaRPr>
          </a:p>
          <a:p>
            <a:pPr algn="just" rtl="1">
              <a:buNone/>
            </a:pPr>
            <a:r>
              <a:rPr lang="fa-IR" dirty="0" smtClean="0">
                <a:cs typeface="B Yekan" pitchFamily="2" charset="-78"/>
                <a:hlinkClick r:id="rId5" action="ppaction://hlinksldjump"/>
              </a:rPr>
              <a:t>ماده 32: امین اموال</a:t>
            </a:r>
            <a:endParaRPr lang="fa-IR" dirty="0" smtClean="0">
              <a:cs typeface="B Yekan" pitchFamily="2" charset="-78"/>
            </a:endParaRPr>
          </a:p>
          <a:p>
            <a:pPr algn="just" rtl="1">
              <a:buNone/>
            </a:pPr>
            <a:r>
              <a:rPr lang="fa-IR" dirty="0" smtClean="0">
                <a:cs typeface="B Yekan" pitchFamily="2" charset="-78"/>
                <a:hlinkClick r:id="rId6" action="ppaction://hlinksldjump"/>
              </a:rPr>
              <a:t>ماده 33: کارپرداز</a:t>
            </a:r>
            <a:endParaRPr lang="fa-IR" dirty="0" smtClean="0">
              <a:cs typeface="B Yekan" pitchFamily="2" charset="-78"/>
            </a:endParaRPr>
          </a:p>
          <a:p>
            <a:pPr algn="just" rtl="1">
              <a:buNone/>
            </a:pPr>
            <a:r>
              <a:rPr lang="fa-IR" dirty="0" smtClean="0">
                <a:cs typeface="B Yekan" pitchFamily="2" charset="-78"/>
                <a:hlinkClick r:id="rId7" action="ppaction://hlinksldjump"/>
              </a:rPr>
              <a:t>ماده 34: انباردار</a:t>
            </a:r>
            <a:endParaRPr lang="fa-IR" dirty="0" smtClean="0">
              <a:cs typeface="B Yekan" pitchFamily="2" charset="-78"/>
            </a:endParaRPr>
          </a:p>
          <a:p>
            <a:pPr algn="just" rtl="1">
              <a:buNone/>
            </a:pPr>
            <a:r>
              <a:rPr lang="fa-IR" dirty="0" smtClean="0">
                <a:cs typeface="B Yekan" pitchFamily="2" charset="-78"/>
                <a:hlinkClick r:id="rId8" action="ppaction://hlinksldjump"/>
              </a:rPr>
              <a:t>ماده 35: حسابرسی داخلی</a:t>
            </a:r>
            <a:endParaRPr lang="fa-IR" dirty="0">
              <a:cs typeface="B Yekan" pitchFamily="2" charset="-78"/>
            </a:endParaRPr>
          </a:p>
        </p:txBody>
      </p:sp>
      <p:sp>
        <p:nvSpPr>
          <p:cNvPr id="4" name="Rounded Rectangle 3">
            <a:hlinkClick r:id="rId9"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دوم: تهیه، تنظیم و تصویب بودجه</a:t>
            </a:r>
          </a:p>
          <a:p>
            <a:pPr algn="just" rtl="1">
              <a:buNone/>
            </a:pPr>
            <a:r>
              <a:rPr lang="fa-IR" dirty="0" smtClean="0">
                <a:cs typeface="B Yekan" pitchFamily="2" charset="-78"/>
                <a:hlinkClick r:id="rId2" action="ppaction://hlinksldjump"/>
              </a:rPr>
              <a:t>ماده 36: بودجه پیشنهادی</a:t>
            </a:r>
            <a:endParaRPr lang="fa-IR" dirty="0" smtClean="0">
              <a:cs typeface="B Yekan" pitchFamily="2" charset="-78"/>
            </a:endParaRPr>
          </a:p>
          <a:p>
            <a:pPr algn="just" rtl="1">
              <a:buNone/>
            </a:pPr>
            <a:r>
              <a:rPr lang="fa-IR" dirty="0" smtClean="0">
                <a:cs typeface="B Yekan" pitchFamily="2" charset="-78"/>
                <a:hlinkClick r:id="rId3" action="ppaction://hlinksldjump"/>
              </a:rPr>
              <a:t>ماده 37: تصویب بودجه</a:t>
            </a:r>
            <a:endParaRPr lang="fa-IR" dirty="0" smtClean="0">
              <a:cs typeface="B Yekan" pitchFamily="2" charset="-78"/>
            </a:endParaRPr>
          </a:p>
          <a:p>
            <a:pPr algn="just" rtl="1">
              <a:buNone/>
            </a:pPr>
            <a:r>
              <a:rPr lang="fa-IR" dirty="0" smtClean="0">
                <a:cs typeface="B Yekan" pitchFamily="2" charset="-78"/>
                <a:hlinkClick r:id="rId4" action="ppaction://hlinksldjump"/>
              </a:rPr>
              <a:t>ماده 38: ضوابط اجرایی بودجه</a:t>
            </a:r>
            <a:endParaRPr lang="fa-IR" dirty="0">
              <a:cs typeface="B Yekan" pitchFamily="2" charset="-78"/>
            </a:endParaRPr>
          </a:p>
        </p:txBody>
      </p:sp>
      <p:sp>
        <p:nvSpPr>
          <p:cNvPr id="4" name="Rounded Rectangle 3">
            <a:hlinkClick r:id="rId5"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سوم: اجرای بودجه</a:t>
            </a:r>
          </a:p>
          <a:p>
            <a:pPr algn="just" rtl="1">
              <a:buNone/>
            </a:pPr>
            <a:r>
              <a:rPr lang="fa-IR" dirty="0" smtClean="0">
                <a:cs typeface="B Yekan" pitchFamily="2" charset="-78"/>
                <a:hlinkClick r:id="rId2" action="ppaction://hlinksldjump"/>
              </a:rPr>
              <a:t>بخش اول: درآمدها و سایر منابع تامین اعتبار</a:t>
            </a:r>
          </a:p>
          <a:p>
            <a:pPr algn="just" rtl="1">
              <a:buNone/>
            </a:pPr>
            <a:r>
              <a:rPr lang="fa-IR" dirty="0" smtClean="0">
                <a:cs typeface="B Yekan" pitchFamily="2" charset="-78"/>
                <a:hlinkClick r:id="rId2" action="ppaction://hlinksldjump"/>
              </a:rPr>
              <a:t>ماده 39: واریز وجوه حاصل از منابع مالی به حساب های اعلامی از سوی خزانه داری کل و ذیحسابی</a:t>
            </a:r>
            <a:endParaRPr lang="fa-IR" dirty="0" smtClean="0">
              <a:cs typeface="B Yekan" pitchFamily="2" charset="-78"/>
            </a:endParaRPr>
          </a:p>
          <a:p>
            <a:pPr algn="just" rtl="1">
              <a:buNone/>
            </a:pPr>
            <a:r>
              <a:rPr lang="fa-IR" dirty="0" smtClean="0">
                <a:cs typeface="B Yekan" pitchFamily="2" charset="-78"/>
                <a:hlinkClick r:id="rId3" action="ppaction://hlinksldjump"/>
              </a:rPr>
              <a:t>ماده 40: واریز منابع به حساب غیرقابل برداشت و مسئولیت وصول منابع داخلی</a:t>
            </a:r>
            <a:endParaRPr lang="fa-IR" dirty="0" smtClean="0">
              <a:cs typeface="B Yekan" pitchFamily="2" charset="-78"/>
            </a:endParaRPr>
          </a:p>
          <a:p>
            <a:pPr algn="just" rtl="1">
              <a:buNone/>
            </a:pPr>
            <a:r>
              <a:rPr lang="fa-IR" dirty="0" smtClean="0">
                <a:cs typeface="B Yekan" pitchFamily="2" charset="-78"/>
                <a:hlinkClick r:id="rId4" action="ppaction://hlinksldjump"/>
              </a:rPr>
              <a:t>ماده 41: نحوه انتقال وجوه دریافتی از اشخاص حقیقی و حقوقی</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فصل سوم: اجرای بودجه</a:t>
            </a:r>
          </a:p>
          <a:p>
            <a:pPr algn="just" rtl="1">
              <a:buNone/>
            </a:pPr>
            <a:r>
              <a:rPr lang="fa-IR" dirty="0" smtClean="0">
                <a:cs typeface="B Yekan" pitchFamily="2" charset="-78"/>
                <a:hlinkClick r:id="rId2" action="ppaction://hlinksldjump"/>
              </a:rPr>
              <a:t>بخش دوم: هزینه ها و سایر پرداخت ها</a:t>
            </a:r>
          </a:p>
          <a:p>
            <a:pPr algn="just" rtl="1">
              <a:buNone/>
            </a:pPr>
            <a:r>
              <a:rPr lang="fa-IR" dirty="0" smtClean="0">
                <a:cs typeface="B Yekan" pitchFamily="2" charset="-78"/>
                <a:hlinkClick r:id="rId2" action="ppaction://hlinksldjump"/>
              </a:rPr>
              <a:t>ماده 42: چاپ قبوض و دریافت اعانه</a:t>
            </a:r>
            <a:endParaRPr lang="fa-IR" dirty="0" smtClean="0">
              <a:cs typeface="B Yekan" pitchFamily="2" charset="-78"/>
            </a:endParaRPr>
          </a:p>
          <a:p>
            <a:pPr algn="just" rtl="1">
              <a:buNone/>
            </a:pPr>
            <a:r>
              <a:rPr lang="fa-IR" dirty="0" smtClean="0">
                <a:cs typeface="B Yekan" pitchFamily="2" charset="-78"/>
                <a:hlinkClick r:id="rId3" action="ppaction://hlinksldjump"/>
              </a:rPr>
              <a:t>ماده 43: کمک های مردمی داخلی، خارجی و سازمان های بین المللی در موارد خاص</a:t>
            </a:r>
            <a:endParaRPr lang="fa-IR" dirty="0" smtClean="0">
              <a:cs typeface="B Yekan" pitchFamily="2" charset="-78"/>
            </a:endParaRPr>
          </a:p>
          <a:p>
            <a:pPr algn="just" rtl="1">
              <a:buNone/>
            </a:pPr>
            <a:r>
              <a:rPr lang="fa-IR" dirty="0" smtClean="0">
                <a:cs typeface="B Yekan" pitchFamily="2" charset="-78"/>
                <a:hlinkClick r:id="rId4" action="ppaction://hlinksldjump"/>
              </a:rPr>
              <a:t>ماده 44: رعایت مقررات مربوطه جهت استفاده از اعتبار</a:t>
            </a:r>
            <a:endParaRPr lang="fa-IR" dirty="0" smtClean="0">
              <a:cs typeface="B Yekan" pitchFamily="2" charset="-78"/>
            </a:endParaRPr>
          </a:p>
          <a:p>
            <a:pPr algn="just" rtl="1">
              <a:buNone/>
            </a:pPr>
            <a:r>
              <a:rPr lang="fa-IR" dirty="0" smtClean="0">
                <a:cs typeface="B Yekan" pitchFamily="2" charset="-78"/>
                <a:hlinkClick r:id="rId5" action="ppaction://hlinksldjump"/>
              </a:rPr>
              <a:t>ماده 45: پیش بینی اعتبار طرح ها و پروژه های بلند مدت</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فصل سوم: اجرای بودجه</a:t>
            </a:r>
          </a:p>
          <a:p>
            <a:pPr algn="just" rtl="1">
              <a:buNone/>
            </a:pPr>
            <a:r>
              <a:rPr lang="fa-IR" dirty="0" smtClean="0">
                <a:cs typeface="B Yekan" pitchFamily="2" charset="-78"/>
                <a:hlinkClick r:id="rId2" action="ppaction://hlinksldjump"/>
              </a:rPr>
              <a:t>ماده 46: هزینه های جاری مستمر با مدت بیش از یکسال مالی</a:t>
            </a:r>
            <a:endParaRPr lang="fa-IR" dirty="0" smtClean="0">
              <a:cs typeface="B Yekan" pitchFamily="2" charset="-78"/>
            </a:endParaRPr>
          </a:p>
          <a:p>
            <a:pPr algn="just" rtl="1">
              <a:buNone/>
            </a:pPr>
            <a:r>
              <a:rPr lang="fa-IR" dirty="0" smtClean="0">
                <a:cs typeface="B Yekan" pitchFamily="2" charset="-78"/>
                <a:hlinkClick r:id="rId3" action="ppaction://hlinksldjump"/>
              </a:rPr>
              <a:t>ماده 47: مراحل لازم جهت پرداخت هرگونه هزینه</a:t>
            </a:r>
            <a:endParaRPr lang="fa-IR" dirty="0" smtClean="0">
              <a:cs typeface="B Yekan" pitchFamily="2" charset="-78"/>
            </a:endParaRPr>
          </a:p>
          <a:p>
            <a:pPr algn="just" rtl="1">
              <a:buNone/>
            </a:pPr>
            <a:r>
              <a:rPr lang="fa-IR" dirty="0" smtClean="0">
                <a:cs typeface="B Yekan" pitchFamily="2" charset="-78"/>
                <a:hlinkClick r:id="rId4" action="ppaction://hlinksldjump"/>
              </a:rPr>
              <a:t>ماده 48: اختیارات و مسئولیت های اعتبارات مندرج در بودجه سالیانه</a:t>
            </a:r>
            <a:endParaRPr lang="fa-IR" dirty="0" smtClean="0">
              <a:cs typeface="B Yekan" pitchFamily="2" charset="-78"/>
            </a:endParaRPr>
          </a:p>
          <a:p>
            <a:pPr algn="just" rtl="1">
              <a:buNone/>
            </a:pPr>
            <a:r>
              <a:rPr lang="fa-IR" dirty="0" smtClean="0">
                <a:cs typeface="B Yekan" pitchFamily="2" charset="-78"/>
                <a:hlinkClick r:id="rId5" action="ppaction://hlinksldjump"/>
              </a:rPr>
              <a:t>ماده 49: دیون بلامحل</a:t>
            </a:r>
            <a:endParaRPr lang="fa-IR" dirty="0" smtClean="0">
              <a:cs typeface="B Yekan" pitchFamily="2" charset="-78"/>
            </a:endParaRPr>
          </a:p>
          <a:p>
            <a:pPr algn="just" rtl="1">
              <a:buNone/>
            </a:pPr>
            <a:r>
              <a:rPr lang="fa-IR" dirty="0" smtClean="0">
                <a:cs typeface="B Yekan" pitchFamily="2" charset="-78"/>
                <a:hlinkClick r:id="rId6" action="ppaction://hlinksldjump"/>
              </a:rPr>
              <a:t>ماده 50: گشایش اعتبار اسنادی</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فصل سوم: اجرای بودجه</a:t>
            </a:r>
          </a:p>
          <a:p>
            <a:pPr algn="just" rtl="1">
              <a:buNone/>
            </a:pPr>
            <a:r>
              <a:rPr lang="fa-IR" dirty="0" smtClean="0">
                <a:cs typeface="B Yekan" pitchFamily="2" charset="-78"/>
                <a:hlinkClick r:id="rId2" action="ppaction://hlinksldjump"/>
              </a:rPr>
              <a:t>ماده 51: مانده وجوه مصرف نشده</a:t>
            </a:r>
            <a:endParaRPr lang="fa-IR" dirty="0" smtClean="0">
              <a:cs typeface="B Yekan" pitchFamily="2" charset="-78"/>
            </a:endParaRPr>
          </a:p>
          <a:p>
            <a:pPr algn="just" rtl="1">
              <a:buNone/>
            </a:pPr>
            <a:r>
              <a:rPr lang="fa-IR" dirty="0" smtClean="0">
                <a:cs typeface="B Yekan" pitchFamily="2" charset="-78"/>
                <a:hlinkClick r:id="rId3" action="ppaction://hlinksldjump"/>
              </a:rPr>
              <a:t>ماده 52: میزان اعانات پرداختی به اشخاص حقیقی</a:t>
            </a:r>
            <a:endParaRPr lang="fa-IR" dirty="0" smtClean="0">
              <a:cs typeface="B Yekan" pitchFamily="2" charset="-78"/>
            </a:endParaRPr>
          </a:p>
          <a:p>
            <a:pPr algn="just" rtl="1">
              <a:buNone/>
            </a:pPr>
            <a:r>
              <a:rPr lang="fa-IR" dirty="0" smtClean="0">
                <a:cs typeface="B Yekan" pitchFamily="2" charset="-78"/>
                <a:hlinkClick r:id="rId4" action="ppaction://hlinksldjump"/>
              </a:rPr>
              <a:t>ماده 53: میزان اعانات پرداختی به اشخاص حقوقی</a:t>
            </a:r>
            <a:endParaRPr lang="fa-IR" dirty="0" smtClean="0">
              <a:cs typeface="B Yekan" pitchFamily="2" charset="-78"/>
            </a:endParaRPr>
          </a:p>
          <a:p>
            <a:pPr algn="just" rtl="1">
              <a:buNone/>
            </a:pPr>
            <a:r>
              <a:rPr lang="fa-IR" dirty="0" smtClean="0">
                <a:cs typeface="B Yekan" pitchFamily="2" charset="-78"/>
                <a:hlinkClick r:id="rId5" action="ppaction://hlinksldjump"/>
              </a:rPr>
              <a:t>ماده 54: اعتبارات در اختیار رئیس جمعیت</a:t>
            </a:r>
            <a:endParaRPr lang="fa-IR" dirty="0" smtClean="0">
              <a:cs typeface="B Yekan" pitchFamily="2" charset="-78"/>
            </a:endParaRPr>
          </a:p>
          <a:p>
            <a:pPr algn="just" rtl="1">
              <a:buNone/>
            </a:pPr>
            <a:r>
              <a:rPr lang="fa-IR" dirty="0" smtClean="0">
                <a:cs typeface="B Yekan" pitchFamily="2" charset="-78"/>
                <a:hlinkClick r:id="rId6" action="ppaction://hlinksldjump"/>
              </a:rPr>
              <a:t>ماده 55: شمولیت مفاد آیین نامه برای کلیه اعتبارات</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سوم: اجرای بودجه</a:t>
            </a:r>
          </a:p>
          <a:p>
            <a:pPr algn="just" rtl="1">
              <a:buNone/>
            </a:pPr>
            <a:r>
              <a:rPr lang="fa-IR" dirty="0" smtClean="0">
                <a:cs typeface="B Yekan" pitchFamily="2" charset="-78"/>
                <a:hlinkClick r:id="rId2" action="ppaction://hlinksldjump"/>
              </a:rPr>
              <a:t>ماده 56: تامین نیازهای ضروری در حوادث و سوانح ملی و بین المللی</a:t>
            </a:r>
            <a:endParaRPr lang="fa-IR" dirty="0" smtClean="0">
              <a:cs typeface="B Yekan" pitchFamily="2" charset="-78"/>
            </a:endParaRPr>
          </a:p>
          <a:p>
            <a:pPr algn="just" rtl="1">
              <a:buNone/>
            </a:pPr>
            <a:r>
              <a:rPr lang="fa-IR" dirty="0" smtClean="0">
                <a:cs typeface="B Yekan" pitchFamily="2" charset="-78"/>
                <a:hlinkClick r:id="rId3" action="ppaction://hlinksldjump"/>
              </a:rPr>
              <a:t>ماده 57: تامین نیازهای ضروری در هنگام بروز حوادث و سوانح استانی</a:t>
            </a:r>
            <a:endParaRPr lang="fa-IR" dirty="0">
              <a:cs typeface="B Yekan" pitchFamily="2" charset="-78"/>
            </a:endParaRPr>
          </a:p>
        </p:txBody>
      </p:sp>
      <p:sp>
        <p:nvSpPr>
          <p:cNvPr id="4" name="Rounded Rectangle 3">
            <a:hlinkClick r:id="rId4"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چهارم: معاملات جمعیت</a:t>
            </a:r>
          </a:p>
          <a:p>
            <a:pPr algn="just" rtl="1">
              <a:buNone/>
            </a:pPr>
            <a:r>
              <a:rPr lang="fa-IR" dirty="0" smtClean="0">
                <a:cs typeface="B Yekan" pitchFamily="2" charset="-78"/>
                <a:hlinkClick r:id="rId2" action="ppaction://hlinksldjump"/>
              </a:rPr>
              <a:t>ماده 58: نحوه انجام معاملات جمعیت</a:t>
            </a:r>
            <a:endParaRPr lang="fa-IR" dirty="0" smtClean="0">
              <a:cs typeface="B Yekan" pitchFamily="2" charset="-78"/>
            </a:endParaRPr>
          </a:p>
          <a:p>
            <a:pPr algn="just" rtl="1">
              <a:buNone/>
            </a:pPr>
            <a:r>
              <a:rPr lang="fa-IR" dirty="0" smtClean="0">
                <a:cs typeface="B Yekan" pitchFamily="2" charset="-78"/>
                <a:hlinkClick r:id="rId3" action="ppaction://hlinksldjump"/>
              </a:rPr>
              <a:t>ماده 59: طبقه بندی معاملات</a:t>
            </a:r>
            <a:endParaRPr lang="fa-IR" dirty="0" smtClean="0">
              <a:cs typeface="B Yekan" pitchFamily="2" charset="-78"/>
            </a:endParaRPr>
          </a:p>
          <a:p>
            <a:pPr algn="just" rtl="1">
              <a:buNone/>
            </a:pPr>
            <a:r>
              <a:rPr lang="fa-IR" dirty="0" smtClean="0">
                <a:cs typeface="B Yekan" pitchFamily="2" charset="-78"/>
                <a:hlinkClick r:id="rId4" action="ppaction://hlinksldjump"/>
              </a:rPr>
              <a:t>ماده 60: شورای معاملات</a:t>
            </a:r>
            <a:endParaRPr lang="fa-IR" dirty="0" smtClean="0">
              <a:cs typeface="B Yekan" pitchFamily="2" charset="-78"/>
            </a:endParaRPr>
          </a:p>
          <a:p>
            <a:pPr algn="just" rtl="1">
              <a:buNone/>
            </a:pPr>
            <a:r>
              <a:rPr lang="fa-IR" dirty="0" smtClean="0">
                <a:cs typeface="B Yekan" pitchFamily="2" charset="-78"/>
                <a:hlinkClick r:id="rId5" action="ppaction://hlinksldjump"/>
              </a:rPr>
              <a:t>ماده 61: فروش املاک و مستغلات</a:t>
            </a:r>
            <a:endParaRPr lang="fa-IR" dirty="0" smtClean="0">
              <a:cs typeface="B Yekan" pitchFamily="2" charset="-78"/>
            </a:endParaRPr>
          </a:p>
          <a:p>
            <a:pPr algn="just" rtl="1">
              <a:buNone/>
            </a:pPr>
            <a:r>
              <a:rPr lang="fa-IR" dirty="0" smtClean="0">
                <a:cs typeface="B Yekan" pitchFamily="2" charset="-78"/>
                <a:hlinkClick r:id="rId6" action="ppaction://hlinksldjump"/>
              </a:rPr>
              <a:t>ماده 62: ترک تشریفات مناقصه</a:t>
            </a:r>
            <a:endParaRPr lang="fa-IR" dirty="0" smtClean="0">
              <a:cs typeface="B Yekan" pitchFamily="2" charset="-78"/>
            </a:endParaRPr>
          </a:p>
          <a:p>
            <a:pPr algn="just" rtl="1">
              <a:buNone/>
            </a:pPr>
            <a:r>
              <a:rPr lang="fa-IR" dirty="0" smtClean="0">
                <a:cs typeface="B Yekan" pitchFamily="2" charset="-78"/>
                <a:hlinkClick r:id="rId7" action="ppaction://hlinksldjump"/>
              </a:rPr>
              <a:t>ماده 63: انواع تضمین</a:t>
            </a:r>
            <a:endParaRPr lang="fa-IR" dirty="0" smtClean="0">
              <a:cs typeface="B Yekan" pitchFamily="2" charset="-78"/>
            </a:endParaRPr>
          </a:p>
          <a:p>
            <a:pPr algn="just" rtl="1">
              <a:buNone/>
            </a:pPr>
            <a:r>
              <a:rPr lang="fa-IR" dirty="0" smtClean="0">
                <a:cs typeface="B Yekan" pitchFamily="2" charset="-78"/>
                <a:hlinkClick r:id="rId8" action="ppaction://hlinksldjump"/>
              </a:rPr>
              <a:t>ماده 64: انواع ضمانتنامه های معتبر</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چهارم: معاملات جمعیت</a:t>
            </a:r>
          </a:p>
          <a:p>
            <a:pPr algn="just" rtl="1">
              <a:buNone/>
            </a:pPr>
            <a:r>
              <a:rPr lang="fa-IR" dirty="0" smtClean="0">
                <a:cs typeface="B Yekan" pitchFamily="2" charset="-78"/>
                <a:hlinkClick r:id="rId2" action="ppaction://hlinksldjump"/>
              </a:rPr>
              <a:t>ماده 65: میزان پیش پرداخت در موارد خاص</a:t>
            </a:r>
            <a:endParaRPr lang="fa-IR" dirty="0" smtClean="0">
              <a:cs typeface="B Yekan" pitchFamily="2" charset="-78"/>
            </a:endParaRPr>
          </a:p>
          <a:p>
            <a:pPr algn="just" rtl="1">
              <a:buNone/>
            </a:pPr>
            <a:r>
              <a:rPr lang="fa-IR" dirty="0" smtClean="0">
                <a:cs typeface="B Yekan" pitchFamily="2" charset="-78"/>
                <a:hlinkClick r:id="rId3" action="ppaction://hlinksldjump"/>
              </a:rPr>
              <a:t>ماده 66: جدول انواع و میزان تضمینات در قراردادها</a:t>
            </a:r>
            <a:endParaRPr lang="fa-IR" dirty="0">
              <a:cs typeface="B Yekan" pitchFamily="2" charset="-78"/>
            </a:endParaRPr>
          </a:p>
        </p:txBody>
      </p:sp>
      <p:sp>
        <p:nvSpPr>
          <p:cNvPr id="4" name="Rounded Rectangle 3">
            <a:hlinkClick r:id="rId4"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پنجم: نظارت مالی</a:t>
            </a:r>
          </a:p>
          <a:p>
            <a:pPr algn="just" rtl="1">
              <a:buNone/>
            </a:pPr>
            <a:r>
              <a:rPr lang="fa-IR" dirty="0" smtClean="0">
                <a:cs typeface="B Yekan" pitchFamily="2" charset="-78"/>
                <a:hlinkClick r:id="rId2" action="ppaction://hlinksldjump"/>
              </a:rPr>
              <a:t>ماده 67: نظارت مالی</a:t>
            </a:r>
            <a:endParaRPr lang="fa-IR" dirty="0" smtClean="0">
              <a:cs typeface="B Yekan" pitchFamily="2" charset="-78"/>
            </a:endParaRPr>
          </a:p>
          <a:p>
            <a:pPr algn="just" rtl="1">
              <a:buNone/>
            </a:pPr>
            <a:r>
              <a:rPr lang="fa-IR" dirty="0" smtClean="0">
                <a:cs typeface="B Yekan" pitchFamily="2" charset="-78"/>
                <a:hlinkClick r:id="rId3" action="ppaction://hlinksldjump"/>
              </a:rPr>
              <a:t>ماده 68: وحدت رویه در نظارت قبل از خرج</a:t>
            </a:r>
            <a:endParaRPr lang="fa-IR" dirty="0" smtClean="0">
              <a:cs typeface="B Yekan" pitchFamily="2" charset="-78"/>
            </a:endParaRPr>
          </a:p>
          <a:p>
            <a:pPr algn="just" rtl="1">
              <a:buNone/>
            </a:pPr>
            <a:r>
              <a:rPr lang="fa-IR" dirty="0" smtClean="0">
                <a:cs typeface="B Yekan" pitchFamily="2" charset="-78"/>
                <a:hlinkClick r:id="rId4" action="ppaction://hlinksldjump"/>
              </a:rPr>
              <a:t>ماده 69: نظارت بر صحت عملکرد مالی</a:t>
            </a:r>
            <a:endParaRPr lang="fa-IR" dirty="0" smtClean="0">
              <a:cs typeface="B Yekan" pitchFamily="2" charset="-78"/>
            </a:endParaRPr>
          </a:p>
          <a:p>
            <a:pPr algn="just" rtl="1">
              <a:buNone/>
            </a:pPr>
            <a:r>
              <a:rPr lang="fa-IR" dirty="0" smtClean="0">
                <a:cs typeface="B Yekan" pitchFamily="2" charset="-78"/>
                <a:hlinkClick r:id="rId5" action="ppaction://hlinksldjump"/>
              </a:rPr>
              <a:t>ماده 70: اختلاف نظر بین خزانه داران و عاملان ذیحساب با صادر کنندگان دستور خرج</a:t>
            </a:r>
            <a:endParaRPr lang="fa-IR" dirty="0" smtClean="0">
              <a:cs typeface="B Yekan" pitchFamily="2" charset="-78"/>
            </a:endParaRPr>
          </a:p>
          <a:p>
            <a:pPr algn="just" rtl="1">
              <a:buNone/>
            </a:pPr>
            <a:r>
              <a:rPr lang="fa-IR" dirty="0" smtClean="0">
                <a:cs typeface="B Yekan" pitchFamily="2" charset="-78"/>
                <a:hlinkClick r:id="rId6" action="ppaction://hlinksldjump"/>
              </a:rPr>
              <a:t>ماده 71: تعهد زائد بر اعتبار یا عدم اعتبار رعایت مقررات آیین نامه مالی، محاسباتی</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پنجم: نظارت مالی</a:t>
            </a:r>
          </a:p>
          <a:p>
            <a:pPr algn="just" rtl="1">
              <a:buNone/>
            </a:pPr>
            <a:r>
              <a:rPr lang="fa-IR" dirty="0" smtClean="0">
                <a:cs typeface="B Yekan" pitchFamily="2" charset="-78"/>
                <a:hlinkClick r:id="rId2" action="ppaction://hlinksldjump"/>
              </a:rPr>
              <a:t>ماده 72: انجام تعهد یا پرداخت وجه زائد بر اعتبار مصوب</a:t>
            </a:r>
            <a:endParaRPr lang="fa-IR" dirty="0" smtClean="0">
              <a:cs typeface="B Yekan" pitchFamily="2" charset="-78"/>
            </a:endParaRPr>
          </a:p>
          <a:p>
            <a:pPr algn="just" rtl="1">
              <a:buNone/>
            </a:pPr>
            <a:r>
              <a:rPr lang="fa-IR" dirty="0" smtClean="0">
                <a:cs typeface="B Yekan" pitchFamily="2" charset="-78"/>
                <a:hlinkClick r:id="rId3" action="ppaction://hlinksldjump"/>
              </a:rPr>
              <a:t>ماده 73: تحویل و تحول سوابق فعالیت های مالی خزانه داران و عاملان ذیحساب</a:t>
            </a:r>
            <a:endParaRPr lang="fa-IR" dirty="0">
              <a:cs typeface="B Yekan" pitchFamily="2" charset="-78"/>
            </a:endParaRPr>
          </a:p>
        </p:txBody>
      </p:sp>
      <p:sp>
        <p:nvSpPr>
          <p:cNvPr id="4" name="Rounded Rectangle 3">
            <a:hlinkClick r:id="rId4"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فصل ششم: تنظیم حساب و تفریغ بودجه</a:t>
            </a:r>
          </a:p>
          <a:p>
            <a:pPr algn="just" rtl="1">
              <a:buNone/>
            </a:pPr>
            <a:r>
              <a:rPr lang="fa-IR" dirty="0" smtClean="0">
                <a:cs typeface="B Yekan" pitchFamily="2" charset="-78"/>
                <a:hlinkClick r:id="rId2" action="ppaction://hlinksldjump"/>
              </a:rPr>
              <a:t>ماده 74: مبنای انجام عملیات مالی</a:t>
            </a:r>
            <a:endParaRPr lang="fa-IR" dirty="0" smtClean="0">
              <a:cs typeface="B Yekan" pitchFamily="2" charset="-78"/>
            </a:endParaRPr>
          </a:p>
          <a:p>
            <a:pPr algn="just" rtl="1">
              <a:buNone/>
            </a:pPr>
            <a:r>
              <a:rPr lang="fa-IR" dirty="0" smtClean="0">
                <a:cs typeface="B Yekan" pitchFamily="2" charset="-78"/>
                <a:hlinkClick r:id="rId3" action="ppaction://hlinksldjump"/>
              </a:rPr>
              <a:t>ماده 75: ارائه عملکرد و گزارشات مالی در مقاطع تعیین شده</a:t>
            </a:r>
            <a:endParaRPr lang="fa-IR" dirty="0" smtClean="0">
              <a:cs typeface="B Yekan" pitchFamily="2" charset="-78"/>
            </a:endParaRPr>
          </a:p>
          <a:p>
            <a:pPr algn="just" rtl="1">
              <a:buNone/>
            </a:pPr>
            <a:r>
              <a:rPr lang="fa-IR" dirty="0" smtClean="0">
                <a:cs typeface="B Yekan" pitchFamily="2" charset="-78"/>
                <a:hlinkClick r:id="rId4" action="ppaction://hlinksldjump"/>
              </a:rPr>
              <a:t>ماده 76: تهیه گزارش عملکرد بودجه سالانه</a:t>
            </a:r>
            <a:endParaRPr lang="fa-IR" dirty="0" smtClean="0">
              <a:cs typeface="B Yekan" pitchFamily="2" charset="-78"/>
            </a:endParaRPr>
          </a:p>
          <a:p>
            <a:pPr algn="just" rtl="1">
              <a:buNone/>
            </a:pPr>
            <a:r>
              <a:rPr lang="fa-IR" dirty="0" smtClean="0">
                <a:cs typeface="B Yekan" pitchFamily="2" charset="-78"/>
                <a:hlinkClick r:id="rId5" action="ppaction://hlinksldjump"/>
              </a:rPr>
              <a:t>ماده 77: تهیه صورت حساب ها و گزارشات مالی</a:t>
            </a:r>
            <a:endParaRPr lang="fa-IR" dirty="0" smtClean="0">
              <a:cs typeface="B Yekan" pitchFamily="2" charset="-78"/>
            </a:endParaRPr>
          </a:p>
          <a:p>
            <a:pPr algn="just" rtl="1">
              <a:buNone/>
            </a:pPr>
            <a:r>
              <a:rPr lang="fa-IR" dirty="0" smtClean="0">
                <a:cs typeface="B Yekan" pitchFamily="2" charset="-78"/>
                <a:hlinkClick r:id="rId6" action="ppaction://hlinksldjump"/>
              </a:rPr>
              <a:t>ماده 78: تهیه صورت های مالی تجمیعی سالانه</a:t>
            </a:r>
            <a:endParaRPr lang="fa-IR" dirty="0" smtClean="0">
              <a:cs typeface="B Yekan" pitchFamily="2" charset="-78"/>
            </a:endParaRPr>
          </a:p>
          <a:p>
            <a:pPr algn="just" rtl="1">
              <a:buNone/>
            </a:pPr>
            <a:r>
              <a:rPr lang="fa-IR" dirty="0" smtClean="0">
                <a:cs typeface="B Yekan" pitchFamily="2" charset="-78"/>
                <a:hlinkClick r:id="rId7" action="ppaction://hlinksldjump"/>
              </a:rPr>
              <a:t>ماده 79: وظایف دبیرکل درخصوص صورت های مالی</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ششم: تنظیم حساب و تفریغ بودجه</a:t>
            </a:r>
          </a:p>
          <a:p>
            <a:pPr algn="just" rtl="1">
              <a:buNone/>
            </a:pPr>
            <a:r>
              <a:rPr lang="fa-IR" dirty="0" smtClean="0">
                <a:cs typeface="B Yekan" pitchFamily="2" charset="-78"/>
                <a:hlinkClick r:id="rId2" action="ppaction://hlinksldjump"/>
              </a:rPr>
              <a:t>ماده 80: ارائه اطلاعات مورد نیاز حوزه خزانه داری کل و ذیحسابی</a:t>
            </a:r>
            <a:endParaRPr lang="fa-IR" dirty="0" smtClean="0">
              <a:cs typeface="B Yekan" pitchFamily="2" charset="-78"/>
            </a:endParaRPr>
          </a:p>
          <a:p>
            <a:pPr algn="just" rtl="1">
              <a:buNone/>
            </a:pPr>
            <a:r>
              <a:rPr lang="fa-IR" dirty="0" smtClean="0">
                <a:cs typeface="B Yekan" pitchFamily="2" charset="-78"/>
                <a:hlinkClick r:id="rId3" action="ppaction://hlinksldjump"/>
              </a:rPr>
              <a:t>ماده 81: اموال منقول و غیرمنقول خریداری شده</a:t>
            </a:r>
            <a:endParaRPr lang="fa-IR" dirty="0" smtClean="0">
              <a:cs typeface="B Yekan" pitchFamily="2" charset="-78"/>
            </a:endParaRPr>
          </a:p>
          <a:p>
            <a:pPr algn="just" rtl="1">
              <a:buNone/>
            </a:pPr>
            <a:r>
              <a:rPr lang="fa-IR" dirty="0" smtClean="0">
                <a:cs typeface="B Yekan" pitchFamily="2" charset="-78"/>
                <a:hlinkClick r:id="rId4" action="ppaction://hlinksldjump"/>
              </a:rPr>
              <a:t>ماده 82: نگهداری کلیه اسناد و اوراق بهادار و تعهد آور و اسناد اموال منقول جمعیت</a:t>
            </a:r>
            <a:endParaRPr lang="fa-IR" dirty="0" smtClean="0">
              <a:cs typeface="B Yekan" pitchFamily="2" charset="-78"/>
            </a:endParaRPr>
          </a:p>
          <a:p>
            <a:pPr algn="just" rtl="1">
              <a:buNone/>
            </a:pPr>
            <a:r>
              <a:rPr lang="fa-IR" dirty="0" smtClean="0">
                <a:cs typeface="B Yekan" pitchFamily="2" charset="-78"/>
                <a:hlinkClick r:id="rId5" action="ppaction://hlinksldjump"/>
              </a:rPr>
              <a:t>ماده 83: ثبت اموال خریداری شده یا فروخته شده</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ششم: تنظیم حساب و تفریغ بودجه</a:t>
            </a:r>
          </a:p>
          <a:p>
            <a:pPr algn="just" rtl="1">
              <a:buNone/>
            </a:pPr>
            <a:r>
              <a:rPr lang="fa-IR" dirty="0" smtClean="0">
                <a:cs typeface="B Yekan" pitchFamily="2" charset="-78"/>
                <a:hlinkClick r:id="rId2" action="ppaction://hlinksldjump"/>
              </a:rPr>
              <a:t>ماده 84: ثبت حساب موجودی انبارها در دفاتر مالی</a:t>
            </a:r>
            <a:endParaRPr lang="fa-IR" dirty="0" smtClean="0">
              <a:cs typeface="B Yekan" pitchFamily="2" charset="-78"/>
            </a:endParaRPr>
          </a:p>
          <a:p>
            <a:pPr algn="just" rtl="1">
              <a:buNone/>
            </a:pPr>
            <a:r>
              <a:rPr lang="fa-IR" dirty="0" smtClean="0">
                <a:cs typeface="B Yekan" pitchFamily="2" charset="-78"/>
                <a:hlinkClick r:id="rId3" action="ppaction://hlinksldjump"/>
              </a:rPr>
              <a:t>ماده 85: تعویض یا تبدیل به احسن نمودن مواد غذایی و کالاهای مصرفی</a:t>
            </a:r>
            <a:endParaRPr lang="fa-IR" dirty="0" smtClean="0">
              <a:cs typeface="B Yekan" pitchFamily="2" charset="-78"/>
            </a:endParaRPr>
          </a:p>
          <a:p>
            <a:pPr algn="just" rtl="1">
              <a:buNone/>
            </a:pPr>
            <a:r>
              <a:rPr lang="fa-IR" dirty="0" smtClean="0">
                <a:cs typeface="B Yekan" pitchFamily="2" charset="-78"/>
                <a:hlinkClick r:id="rId4" action="ppaction://hlinksldjump"/>
              </a:rPr>
              <a:t>ماده 86: انبارگردانی پایان سال</a:t>
            </a:r>
            <a:endParaRPr lang="fa-IR" dirty="0" smtClean="0">
              <a:cs typeface="B Yekan" pitchFamily="2" charset="-78"/>
            </a:endParaRPr>
          </a:p>
          <a:p>
            <a:pPr algn="just" rtl="1">
              <a:buNone/>
            </a:pPr>
            <a:r>
              <a:rPr lang="fa-IR" dirty="0" smtClean="0">
                <a:cs typeface="B Yekan" pitchFamily="2" charset="-78"/>
                <a:hlinkClick r:id="rId5" action="ppaction://hlinksldjump"/>
              </a:rPr>
              <a:t>ماده 87: امضای اسناد مالی</a:t>
            </a:r>
            <a:endParaRPr lang="fa-IR" dirty="0">
              <a:cs typeface="B Yekan" pitchFamily="2" charset="-78"/>
            </a:endParaRPr>
          </a:p>
        </p:txBody>
      </p:sp>
      <p:sp>
        <p:nvSpPr>
          <p:cNvPr id="4" name="Rounded Rectangle 3">
            <a:hlinkClick r:id="rId6"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a:bodyPr>
          <a:lstStyle/>
          <a:p>
            <a:pPr algn="ctr" rtl="1">
              <a:buNone/>
            </a:pPr>
            <a:r>
              <a:rPr lang="fa-IR" dirty="0" smtClean="0">
                <a:cs typeface="B Yekan" pitchFamily="2" charset="-78"/>
              </a:rPr>
              <a:t>فصل هفتم: شرکت های وابسته به جمعیت</a:t>
            </a:r>
          </a:p>
          <a:p>
            <a:pPr algn="just" rtl="1">
              <a:buNone/>
            </a:pPr>
            <a:r>
              <a:rPr lang="fa-IR" dirty="0" smtClean="0">
                <a:cs typeface="B Yekan" pitchFamily="2" charset="-78"/>
                <a:hlinkClick r:id="rId2" action="ppaction://hlinksldjump"/>
              </a:rPr>
              <a:t>ماده 88: پیش بینی سهم جمعیت از سود سالانه شرکت ها</a:t>
            </a:r>
            <a:endParaRPr lang="fa-IR" dirty="0" smtClean="0">
              <a:cs typeface="B Yekan" pitchFamily="2" charset="-78"/>
            </a:endParaRPr>
          </a:p>
          <a:p>
            <a:pPr algn="just" rtl="1">
              <a:buNone/>
            </a:pPr>
            <a:r>
              <a:rPr lang="fa-IR" dirty="0" smtClean="0">
                <a:cs typeface="B Yekan" pitchFamily="2" charset="-78"/>
                <a:hlinkClick r:id="rId3" action="ppaction://hlinksldjump"/>
              </a:rPr>
              <a:t>ماده 89: تاریخ برگزاری مجمع عمومی</a:t>
            </a:r>
            <a:endParaRPr lang="fa-IR" dirty="0" smtClean="0">
              <a:cs typeface="B Yekan" pitchFamily="2" charset="-78"/>
            </a:endParaRPr>
          </a:p>
          <a:p>
            <a:pPr algn="just" rtl="1">
              <a:buNone/>
            </a:pPr>
            <a:r>
              <a:rPr lang="fa-IR" dirty="0" smtClean="0">
                <a:cs typeface="B Yekan" pitchFamily="2" charset="-78"/>
                <a:hlinkClick r:id="rId4" action="ppaction://hlinksldjump"/>
              </a:rPr>
              <a:t>ماده 90: مهلت واریز سود سهام جمعیت</a:t>
            </a:r>
            <a:endParaRPr lang="fa-IR" dirty="0" smtClean="0">
              <a:cs typeface="B Yekan" pitchFamily="2" charset="-78"/>
            </a:endParaRPr>
          </a:p>
          <a:p>
            <a:pPr algn="just" rtl="1">
              <a:buNone/>
            </a:pPr>
            <a:r>
              <a:rPr lang="fa-IR" dirty="0" smtClean="0">
                <a:cs typeface="B Yekan" pitchFamily="2" charset="-78"/>
                <a:hlinkClick r:id="rId5" action="ppaction://hlinksldjump"/>
              </a:rPr>
              <a:t>ماده 91: فروش اموال غیرمنقول شرکت ها</a:t>
            </a:r>
            <a:endParaRPr lang="fa-IR" dirty="0" smtClean="0">
              <a:cs typeface="B Yekan" pitchFamily="2" charset="-78"/>
            </a:endParaRPr>
          </a:p>
          <a:p>
            <a:pPr algn="just" rtl="1">
              <a:buNone/>
            </a:pPr>
            <a:r>
              <a:rPr lang="fa-IR" dirty="0" smtClean="0">
                <a:cs typeface="B Yekan" pitchFamily="2" charset="-78"/>
                <a:hlinkClick r:id="rId6" action="ppaction://hlinksldjump"/>
              </a:rPr>
              <a:t>ماده 92: انتقال بلاعوض اموال منقول و غیرمنقول</a:t>
            </a:r>
            <a:endParaRPr lang="fa-IR" dirty="0" smtClean="0">
              <a:cs typeface="B Yekan" pitchFamily="2" charset="-78"/>
            </a:endParaRPr>
          </a:p>
          <a:p>
            <a:pPr algn="just" rtl="1">
              <a:buNone/>
            </a:pPr>
            <a:r>
              <a:rPr lang="fa-IR" dirty="0" smtClean="0">
                <a:cs typeface="B Yekan" pitchFamily="2" charset="-78"/>
                <a:hlinkClick r:id="rId7" action="ppaction://hlinksldjump"/>
              </a:rPr>
              <a:t>ماده 93: بررسی و نظارت دوره ای خزانه داری کل و ذیحسابی</a:t>
            </a:r>
            <a:endParaRPr lang="fa-IR" dirty="0">
              <a:cs typeface="B Yekan" pitchFamily="2" charset="-78"/>
            </a:endParaRPr>
          </a:p>
        </p:txBody>
      </p:sp>
      <p:sp>
        <p:nvSpPr>
          <p:cNvPr id="4" name="Rounded Rectangle 3">
            <a:hlinkClick r:id="rId8"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فصل هشتم: مقررات متفرقه</a:t>
            </a:r>
          </a:p>
          <a:p>
            <a:pPr algn="just" rtl="1">
              <a:buNone/>
            </a:pPr>
            <a:r>
              <a:rPr lang="fa-IR" dirty="0" smtClean="0">
                <a:cs typeface="B Yekan" pitchFamily="2" charset="-78"/>
                <a:hlinkClick r:id="rId2" action="ppaction://hlinksldjump"/>
              </a:rPr>
              <a:t>ماده 94: برداشت از حساب های جمعیت</a:t>
            </a:r>
            <a:endParaRPr lang="fa-IR" dirty="0" smtClean="0">
              <a:cs typeface="B Yekan" pitchFamily="2" charset="-78"/>
            </a:endParaRPr>
          </a:p>
          <a:p>
            <a:pPr algn="just" rtl="1">
              <a:buNone/>
            </a:pPr>
            <a:r>
              <a:rPr lang="fa-IR" dirty="0" smtClean="0">
                <a:cs typeface="B Yekan" pitchFamily="2" charset="-78"/>
                <a:hlinkClick r:id="rId3" action="ppaction://hlinksldjump"/>
              </a:rPr>
              <a:t>ماده 95: استفاده از حساب ذخیره احتیاط، موضوع ماده 21 قانون اساسنامه</a:t>
            </a:r>
            <a:endParaRPr lang="fa-IR" dirty="0" smtClean="0">
              <a:cs typeface="B Yekan" pitchFamily="2" charset="-78"/>
            </a:endParaRPr>
          </a:p>
          <a:p>
            <a:pPr algn="just" rtl="1">
              <a:buNone/>
            </a:pPr>
            <a:r>
              <a:rPr lang="fa-IR" dirty="0" smtClean="0">
                <a:cs typeface="B Yekan" pitchFamily="2" charset="-78"/>
                <a:hlinkClick r:id="rId4" action="ppaction://hlinksldjump"/>
              </a:rPr>
              <a:t>ماده 96: اسناد هزینه و مدارک پشتوانه آن</a:t>
            </a:r>
            <a:endParaRPr lang="fa-IR" dirty="0" smtClean="0">
              <a:cs typeface="B Yekan" pitchFamily="2" charset="-78"/>
            </a:endParaRPr>
          </a:p>
          <a:p>
            <a:pPr algn="just" rtl="1">
              <a:buNone/>
            </a:pPr>
            <a:r>
              <a:rPr lang="fa-IR" dirty="0" smtClean="0">
                <a:cs typeface="B Yekan" pitchFamily="2" charset="-78"/>
                <a:hlinkClick r:id="rId5" action="ppaction://hlinksldjump"/>
              </a:rPr>
              <a:t>ماده 97: امور مالی و محاسباتی موقوفات جمعیت</a:t>
            </a:r>
            <a:endParaRPr lang="fa-IR" dirty="0" smtClean="0">
              <a:cs typeface="B Yekan" pitchFamily="2" charset="-78"/>
            </a:endParaRPr>
          </a:p>
          <a:p>
            <a:pPr algn="just" rtl="1">
              <a:buNone/>
            </a:pPr>
            <a:r>
              <a:rPr lang="fa-IR" dirty="0" smtClean="0">
                <a:cs typeface="B Yekan" pitchFamily="2" charset="-78"/>
                <a:hlinkClick r:id="rId6" action="ppaction://hlinksldjump"/>
              </a:rPr>
              <a:t>ماده 98: تنظیم قراردادها</a:t>
            </a:r>
            <a:endParaRPr lang="fa-IR" dirty="0" smtClean="0">
              <a:cs typeface="B Yekan" pitchFamily="2" charset="-78"/>
            </a:endParaRPr>
          </a:p>
          <a:p>
            <a:pPr algn="just" rtl="1">
              <a:buNone/>
            </a:pPr>
            <a:r>
              <a:rPr lang="fa-IR" dirty="0" smtClean="0">
                <a:cs typeface="B Yekan" pitchFamily="2" charset="-78"/>
                <a:hlinkClick r:id="rId7" action="ppaction://hlinksldjump"/>
              </a:rPr>
              <a:t>ماده 99: مصرف اعتبارات مراکز درمانی خارج از کشور</a:t>
            </a: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فصل هشتم: مقررات متفرقه</a:t>
            </a:r>
          </a:p>
          <a:p>
            <a:pPr algn="just" rtl="1">
              <a:buNone/>
            </a:pPr>
            <a:r>
              <a:rPr lang="fa-IR" dirty="0" smtClean="0">
                <a:cs typeface="B Yekan" pitchFamily="2" charset="-78"/>
                <a:hlinkClick r:id="rId2" action="ppaction://hlinksldjump"/>
              </a:rPr>
              <a:t>ماده 100: لغو آیین نامه ها و ضوابط و مصوبات سایر</a:t>
            </a:r>
            <a:endParaRPr lang="fa-IR" dirty="0" smtClean="0">
              <a:cs typeface="B Yekan" pitchFamily="2" charset="-78"/>
            </a:endParaRPr>
          </a:p>
          <a:p>
            <a:pPr algn="just" rtl="1">
              <a:buNone/>
            </a:pPr>
            <a:r>
              <a:rPr lang="fa-IR" dirty="0" smtClean="0">
                <a:cs typeface="B Yekan" pitchFamily="2" charset="-78"/>
                <a:hlinkClick r:id="rId3" action="ppaction://hlinksldjump"/>
              </a:rPr>
              <a:t>ماده 101: تصویب آیین نامه مالی و محاسباتی جمعیت</a:t>
            </a:r>
            <a:endParaRPr lang="fa-IR" dirty="0">
              <a:cs typeface="B Yekan" pitchFamily="2" charset="-78"/>
            </a:endParaRPr>
          </a:p>
        </p:txBody>
      </p:sp>
      <p:sp>
        <p:nvSpPr>
          <p:cNvPr id="4" name="Rounded Rectangle 3">
            <a:hlinkClick r:id="rId4"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sz="11500" dirty="0" smtClean="0">
                <a:cs typeface="B Yekan" pitchFamily="2" charset="-78"/>
              </a:rPr>
              <a:t>فصل اول</a:t>
            </a:r>
          </a:p>
          <a:p>
            <a:pPr algn="ctr" rtl="1">
              <a:buNone/>
            </a:pPr>
            <a:r>
              <a:rPr lang="fa-IR" sz="11500" dirty="0" smtClean="0">
                <a:cs typeface="B Yekan" pitchFamily="2" charset="-78"/>
              </a:rPr>
              <a:t> تعاریف</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just" rtl="1">
              <a:buNone/>
            </a:pPr>
            <a:r>
              <a:rPr lang="fa-IR" dirty="0" smtClean="0">
                <a:cs typeface="B Yekan" pitchFamily="2" charset="-78"/>
              </a:rPr>
              <a:t>ماده 1: بودجه جمعیت هلال احمر جمهوری اسلامی ایران</a:t>
            </a:r>
          </a:p>
          <a:p>
            <a:pPr algn="just" rtl="1">
              <a:buNone/>
            </a:pPr>
            <a:r>
              <a:rPr lang="fa-IR" dirty="0" smtClean="0">
                <a:cs typeface="B Yekan" pitchFamily="2" charset="-78"/>
              </a:rPr>
              <a:t>بودجه، برنامه مالی جمعیت است که برای مدت یک سال مالی تهیه و حاوی پیش بینی درآمدها و سایر منابع تامین اعتبار و برآورد هزینه ها، تملک دارایی های سرمایه ای، مالی و سایر پرداخت ها برای انجام عملیاتی که منجر به حصول اهداف جمعیت می شود.</a:t>
            </a: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20000"/>
          </a:bodyPr>
          <a:lstStyle/>
          <a:p>
            <a:pPr algn="ctr" rtl="1">
              <a:buNone/>
            </a:pPr>
            <a:r>
              <a:rPr lang="fa-IR" dirty="0" smtClean="0">
                <a:cs typeface="B Yekan" pitchFamily="2" charset="-78"/>
              </a:rPr>
              <a:t>ادامه ماده 1</a:t>
            </a:r>
          </a:p>
          <a:p>
            <a:pPr algn="just" rtl="1">
              <a:buNone/>
            </a:pPr>
            <a:r>
              <a:rPr lang="fa-IR" dirty="0" smtClean="0">
                <a:cs typeface="B Yekan" pitchFamily="2" charset="-78"/>
              </a:rPr>
              <a:t>بودجه جمعیت شامل موارد زیر است:</a:t>
            </a:r>
          </a:p>
          <a:p>
            <a:pPr algn="just" rtl="1">
              <a:buNone/>
            </a:pPr>
            <a:r>
              <a:rPr lang="fa-IR" dirty="0" smtClean="0">
                <a:cs typeface="B Yekan" pitchFamily="2" charset="-78"/>
              </a:rPr>
              <a:t>الف- منابع مالی</a:t>
            </a:r>
          </a:p>
          <a:p>
            <a:pPr algn="just" rtl="1">
              <a:buNone/>
            </a:pPr>
            <a:r>
              <a:rPr lang="fa-IR" dirty="0" smtClean="0">
                <a:cs typeface="B Yekan" pitchFamily="2" charset="-78"/>
              </a:rPr>
              <a:t>1) درآمدهای اختصاصی</a:t>
            </a:r>
          </a:p>
          <a:p>
            <a:pPr algn="just" rtl="1">
              <a:buNone/>
            </a:pPr>
            <a:r>
              <a:rPr lang="fa-IR" dirty="0" smtClean="0">
                <a:cs typeface="B Yekan" pitchFamily="2" charset="-78"/>
              </a:rPr>
              <a:t>2) درآمدهای عمومی دولت</a:t>
            </a:r>
          </a:p>
          <a:p>
            <a:pPr algn="just" rtl="1">
              <a:buNone/>
            </a:pPr>
            <a:r>
              <a:rPr lang="fa-IR" dirty="0" smtClean="0">
                <a:cs typeface="B Yekan" pitchFamily="2" charset="-78"/>
              </a:rPr>
              <a:t>3) منابع داخلی</a:t>
            </a:r>
          </a:p>
          <a:p>
            <a:pPr algn="just" rtl="1">
              <a:buNone/>
            </a:pPr>
            <a:r>
              <a:rPr lang="fa-IR" dirty="0" smtClean="0">
                <a:cs typeface="B Yekan" pitchFamily="2" charset="-78"/>
              </a:rPr>
              <a:t>ب- مصارف مالی</a:t>
            </a:r>
          </a:p>
          <a:p>
            <a:pPr marL="514350" indent="-514350" algn="just" rtl="1">
              <a:buAutoNum type="arabicParenR"/>
            </a:pPr>
            <a:r>
              <a:rPr lang="fa-IR" dirty="0" smtClean="0">
                <a:cs typeface="B Yekan" pitchFamily="2" charset="-78"/>
              </a:rPr>
              <a:t>اعتبارات هزینه ای(جاری)</a:t>
            </a:r>
          </a:p>
          <a:p>
            <a:pPr marL="514350" indent="-514350" algn="just" rtl="1">
              <a:buAutoNum type="arabicParenR"/>
            </a:pPr>
            <a:r>
              <a:rPr lang="fa-IR" dirty="0" smtClean="0">
                <a:cs typeface="B Yekan" pitchFamily="2" charset="-78"/>
              </a:rPr>
              <a:t>اعتبارات تملک دارایی سرمایه ای</a:t>
            </a:r>
          </a:p>
          <a:p>
            <a:pPr marL="514350" indent="-514350" algn="just" rtl="1">
              <a:buAutoNum type="arabicParenR"/>
            </a:pPr>
            <a:r>
              <a:rPr lang="fa-IR" smtClean="0">
                <a:cs typeface="B Yekan" pitchFamily="2" charset="-78"/>
              </a:rPr>
              <a:t>اعتبارات تملک دارایی های مالی</a:t>
            </a:r>
            <a:endParaRPr lang="fa-IR" dirty="0" smtClean="0">
              <a:cs typeface="B Yekan" pitchFamily="2" charset="-78"/>
            </a:endParaRP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a:t>
            </a:r>
          </a:p>
          <a:p>
            <a:pPr algn="just" rtl="1">
              <a:buNone/>
            </a:pPr>
            <a:r>
              <a:rPr lang="fa-IR" dirty="0" smtClean="0">
                <a:cs typeface="B Yekan" pitchFamily="2" charset="-78"/>
              </a:rPr>
              <a:t>واحدهای تابعه جمعیت: </a:t>
            </a:r>
          </a:p>
          <a:p>
            <a:pPr algn="just" rtl="1">
              <a:buNone/>
            </a:pPr>
            <a:r>
              <a:rPr lang="fa-IR" dirty="0" smtClean="0">
                <a:cs typeface="B Yekan" pitchFamily="2" charset="-78"/>
              </a:rPr>
              <a:t>معاونت ها، سازمانها، موسسات، جمعیت هلال احمر استانها و سایر مراکز داخل و خارج از کشور مرتبط که به نحوی از بودجه جمعیت استفاده می نمایند.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3</a:t>
            </a:r>
          </a:p>
          <a:p>
            <a:pPr algn="just" rtl="1">
              <a:buNone/>
            </a:pPr>
            <a:r>
              <a:rPr lang="fa-IR" dirty="0" smtClean="0">
                <a:cs typeface="B Yekan" pitchFamily="2" charset="-78"/>
              </a:rPr>
              <a:t>جمعیت استان:</a:t>
            </a:r>
          </a:p>
          <a:p>
            <a:pPr algn="just" rtl="1">
              <a:buNone/>
            </a:pPr>
            <a:r>
              <a:rPr lang="fa-IR" dirty="0" smtClean="0">
                <a:cs typeface="B Yekan" pitchFamily="2" charset="-78"/>
              </a:rPr>
              <a:t>واحد سازمانی است که در مرکز هر استان برای انجام وظایف مقرر طبق قانون اساسنامه ایجاد می شود.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4</a:t>
            </a:r>
          </a:p>
          <a:p>
            <a:pPr algn="just" rtl="1">
              <a:buNone/>
            </a:pPr>
            <a:r>
              <a:rPr lang="fa-IR" dirty="0" smtClean="0">
                <a:cs typeface="B Yekan" pitchFamily="2" charset="-78"/>
              </a:rPr>
              <a:t>شعب جمعیت: </a:t>
            </a:r>
          </a:p>
          <a:p>
            <a:pPr algn="just" rtl="1">
              <a:buNone/>
            </a:pPr>
            <a:r>
              <a:rPr lang="fa-IR" dirty="0" smtClean="0">
                <a:cs typeface="B Yekan" pitchFamily="2" charset="-78"/>
              </a:rPr>
              <a:t>به واحدهایی اطلاق می شود که در شهرستان های مختلف کشور براساس مفاد قانون اساسنامه و مجوز کمیسیون دائمی شورایعالی ایجاد شده و عهده دار انجام وظایف مشخص است.</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a:t>
            </a:r>
          </a:p>
          <a:p>
            <a:pPr algn="just" rtl="1">
              <a:buNone/>
            </a:pPr>
            <a:r>
              <a:rPr lang="fa-IR" dirty="0" smtClean="0">
                <a:cs typeface="B Yekan" pitchFamily="2" charset="-78"/>
              </a:rPr>
              <a:t>نمایندگی جمعیت: </a:t>
            </a:r>
          </a:p>
          <a:p>
            <a:pPr algn="just" rtl="1">
              <a:buNone/>
            </a:pPr>
            <a:r>
              <a:rPr lang="fa-IR" dirty="0" smtClean="0">
                <a:cs typeface="B Yekan" pitchFamily="2" charset="-78"/>
              </a:rPr>
              <a:t>به واحدهایی اطلاق می شود که لزوما بر مبنای تشخیص و تایید کمیسیون دائمی شورایعالی در مناطق مختلف کشور به وجود می آید.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a:t>
            </a:r>
          </a:p>
          <a:p>
            <a:pPr algn="just" rtl="1">
              <a:buNone/>
            </a:pPr>
            <a:r>
              <a:rPr lang="fa-IR" dirty="0" smtClean="0">
                <a:cs typeface="B Yekan" pitchFamily="2" charset="-78"/>
              </a:rPr>
              <a:t>موسسات وابسته به جمعیت: </a:t>
            </a:r>
          </a:p>
          <a:p>
            <a:pPr algn="just" rtl="1">
              <a:buNone/>
            </a:pPr>
            <a:r>
              <a:rPr lang="fa-IR" dirty="0" smtClean="0">
                <a:cs typeface="B Yekan" pitchFamily="2" charset="-78"/>
              </a:rPr>
              <a:t>به واحدهایی اطلاق می شود که براساس مصوبه شورایعالی و قانون اساسنامه جمعیت و در جهت انجام هدف خاصی تشکیل شده است.</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7</a:t>
            </a:r>
          </a:p>
          <a:p>
            <a:pPr algn="just" rtl="1">
              <a:buNone/>
            </a:pPr>
            <a:r>
              <a:rPr lang="fa-IR" dirty="0" smtClean="0">
                <a:cs typeface="B Yekan" pitchFamily="2" charset="-78"/>
              </a:rPr>
              <a:t>شرکت های وابسته به جمعیت: </a:t>
            </a:r>
          </a:p>
          <a:p>
            <a:pPr algn="just" rtl="1">
              <a:buNone/>
            </a:pPr>
            <a:r>
              <a:rPr lang="fa-IR" dirty="0" smtClean="0">
                <a:cs typeface="B Yekan" pitchFamily="2" charset="-78"/>
              </a:rPr>
              <a:t>شامل شرکتی می شود که بیش از پنجاه درصد سهام آن متعلق به جمعیت و طبق اساسنامه خود و قانون تجارت اداره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8</a:t>
            </a:r>
          </a:p>
          <a:p>
            <a:pPr algn="just" rtl="1">
              <a:buNone/>
            </a:pPr>
            <a:r>
              <a:rPr lang="fa-IR" dirty="0" smtClean="0">
                <a:cs typeface="B Yekan" pitchFamily="2" charset="-78"/>
              </a:rPr>
              <a:t>سال مالی:</a:t>
            </a:r>
          </a:p>
          <a:p>
            <a:pPr algn="just" rtl="1">
              <a:buNone/>
            </a:pPr>
            <a:r>
              <a:rPr lang="fa-IR" dirty="0" smtClean="0">
                <a:cs typeface="B Yekan" pitchFamily="2" charset="-78"/>
              </a:rPr>
              <a:t>یکسال هجری شمسی که از اول فروردین تا پایان اسفند همان سال را شامل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a:t>
            </a:r>
          </a:p>
          <a:p>
            <a:pPr algn="just" rtl="1">
              <a:buNone/>
            </a:pPr>
            <a:r>
              <a:rPr lang="fa-IR" dirty="0" smtClean="0">
                <a:cs typeface="B Yekan" pitchFamily="2" charset="-78"/>
              </a:rPr>
              <a:t>فعالیت مالی:</a:t>
            </a:r>
          </a:p>
          <a:p>
            <a:pPr algn="just" rtl="1">
              <a:buNone/>
            </a:pPr>
            <a:r>
              <a:rPr lang="fa-IR" dirty="0" smtClean="0">
                <a:cs typeface="B Yekan" pitchFamily="2" charset="-78"/>
              </a:rPr>
              <a:t>تمامی فعالیت هایی که قابل سنجش با معیار پول رایج کشور باشد.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10</a:t>
            </a:r>
          </a:p>
          <a:p>
            <a:pPr algn="just" rtl="1">
              <a:buNone/>
            </a:pPr>
            <a:r>
              <a:rPr lang="fa-IR" dirty="0" smtClean="0">
                <a:cs typeface="B Yekan" pitchFamily="2" charset="-78"/>
              </a:rPr>
              <a:t>عملیات مالی:</a:t>
            </a:r>
          </a:p>
          <a:p>
            <a:pPr algn="just" rtl="1">
              <a:buNone/>
            </a:pPr>
            <a:r>
              <a:rPr lang="fa-IR" dirty="0" smtClean="0">
                <a:cs typeface="B Yekan" pitchFamily="2" charset="-78"/>
              </a:rPr>
              <a:t>کلیه رویدادها و وقایع مالی که براساس اصول حسابداری، قوانین و مقررات، دستورالعمل ها و آیین نامه های اجرایی جمعیت انجام خواهد شد.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11</a:t>
            </a:r>
          </a:p>
          <a:p>
            <a:pPr algn="just" rtl="1">
              <a:buNone/>
            </a:pPr>
            <a:r>
              <a:rPr lang="fa-IR" dirty="0" smtClean="0">
                <a:cs typeface="B Yekan" pitchFamily="2" charset="-78"/>
              </a:rPr>
              <a:t>مدارک مالی:</a:t>
            </a:r>
          </a:p>
          <a:p>
            <a:pPr algn="just" rtl="1">
              <a:buNone/>
            </a:pPr>
            <a:r>
              <a:rPr lang="fa-IR" dirty="0" smtClean="0">
                <a:cs typeface="B Yekan" pitchFamily="2" charset="-78"/>
              </a:rPr>
              <a:t>به مدارکی اطلاق می شود که در بردارنده اطلاعات مربوط به کیفیت و کمیت در هر عملیات مالی بوده و براساس آیین نامه و دستورالعمل های مصوب تهیه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12</a:t>
            </a:r>
          </a:p>
          <a:p>
            <a:pPr algn="just" rtl="1">
              <a:buNone/>
            </a:pPr>
            <a:r>
              <a:rPr lang="fa-IR" dirty="0" smtClean="0">
                <a:cs typeface="B Yekan" pitchFamily="2" charset="-78"/>
              </a:rPr>
              <a:t>اعتبار:</a:t>
            </a:r>
          </a:p>
          <a:p>
            <a:pPr algn="just" rtl="1">
              <a:buNone/>
            </a:pPr>
            <a:r>
              <a:rPr lang="fa-IR" dirty="0" smtClean="0">
                <a:cs typeface="B Yekan" pitchFamily="2" charset="-78"/>
              </a:rPr>
              <a:t>مبلغی که برای مصرف یا مصارف معین به منظور نیل به اهداف جمعیت تعیین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20000"/>
          </a:bodyPr>
          <a:lstStyle/>
          <a:p>
            <a:pPr algn="ctr" rtl="1">
              <a:buNone/>
            </a:pPr>
            <a:r>
              <a:rPr lang="fa-IR" dirty="0" smtClean="0">
                <a:cs typeface="B Yekan" pitchFamily="2" charset="-78"/>
              </a:rPr>
              <a:t>ماده 13</a:t>
            </a:r>
          </a:p>
          <a:p>
            <a:pPr algn="just" rtl="1">
              <a:buNone/>
            </a:pPr>
            <a:r>
              <a:rPr lang="fa-IR" dirty="0" smtClean="0">
                <a:cs typeface="B Yekan" pitchFamily="2" charset="-78"/>
              </a:rPr>
              <a:t>دیون بلامحل:</a:t>
            </a:r>
          </a:p>
          <a:p>
            <a:pPr algn="just" rtl="1">
              <a:buNone/>
            </a:pPr>
            <a:r>
              <a:rPr lang="fa-IR" dirty="0" smtClean="0">
                <a:cs typeface="B Yekan" pitchFamily="2" charset="-78"/>
              </a:rPr>
              <a:t>عبارتست از بدهی های قابل پرداخت سنوات گذشته که در بودجه مربوطه، اعتباری برای آنها منظور نشده و یا زائد بر اعتبار مصوب و خارج از اختیار جمعیت و به یکی از طرق زیر حاصل شده باشد:</a:t>
            </a:r>
          </a:p>
          <a:p>
            <a:pPr algn="just" rtl="1">
              <a:buNone/>
            </a:pPr>
            <a:r>
              <a:rPr lang="fa-IR" dirty="0" smtClean="0">
                <a:cs typeface="B Yekan" pitchFamily="2" charset="-78"/>
              </a:rPr>
              <a:t>الف- احکام قطعی صادره از طرف مراجع ذیصلاح</a:t>
            </a:r>
          </a:p>
          <a:p>
            <a:pPr algn="just" rtl="1">
              <a:buNone/>
            </a:pPr>
            <a:r>
              <a:rPr lang="fa-IR" dirty="0" smtClean="0">
                <a:cs typeface="B Yekan" pitchFamily="2" charset="-78"/>
              </a:rPr>
              <a:t>ب- انواع بدهی به وزارتخانه ها، موسسات و شرکت های دولتی ناشی از خدمات انجام شده ماننده حق اشتراک آب، برق، هزینه های مخابراتی و موارد مشابه.</a:t>
            </a:r>
          </a:p>
          <a:p>
            <a:pPr algn="just" rtl="1">
              <a:buNone/>
            </a:pPr>
            <a:r>
              <a:rPr lang="fa-IR" dirty="0" smtClean="0">
                <a:cs typeface="B Yekan" pitchFamily="2" charset="-78"/>
              </a:rPr>
              <a:t>ج- سایر بدهی هایی که خارج از اختیار جمعیت ایجاد شده باشد.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14</a:t>
            </a:r>
          </a:p>
          <a:p>
            <a:pPr algn="just" rtl="1">
              <a:buNone/>
            </a:pPr>
            <a:r>
              <a:rPr lang="fa-IR" dirty="0" smtClean="0">
                <a:cs typeface="B Yekan" pitchFamily="2" charset="-78"/>
              </a:rPr>
              <a:t>دریافت های جمعیت: </a:t>
            </a:r>
          </a:p>
          <a:p>
            <a:pPr algn="just" rtl="1">
              <a:buNone/>
            </a:pPr>
            <a:r>
              <a:rPr lang="fa-IR" dirty="0" smtClean="0">
                <a:cs typeface="B Yekan" pitchFamily="2" charset="-78"/>
              </a:rPr>
              <a:t>وجوهی که تحت عنوان منابع مالی حاصل از اجرای مفاد قانون اساسنامه جمعیت، درآمد سرمایه گذاری ها و سایر منابع تامین اعتبار، سپرده ها، هدایا، کمک های نقدی و وجوهی که به موجب قوانین و مقررات وصول می شود و در حساب های خزانه داری کل جمعیت متمرکز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15</a:t>
            </a:r>
          </a:p>
          <a:p>
            <a:pPr algn="just" rtl="1">
              <a:buNone/>
            </a:pPr>
            <a:r>
              <a:rPr lang="fa-IR" dirty="0" smtClean="0">
                <a:cs typeface="B Yekan" pitchFamily="2" charset="-78"/>
              </a:rPr>
              <a:t>تشخیص:</a:t>
            </a:r>
          </a:p>
          <a:p>
            <a:pPr algn="just" rtl="1">
              <a:buNone/>
            </a:pPr>
            <a:r>
              <a:rPr lang="fa-IR" dirty="0" smtClean="0">
                <a:cs typeface="B Yekan" pitchFamily="2" charset="-78"/>
              </a:rPr>
              <a:t>تعیین و انتخاب کالا و خدمات و سایر پرداخت هایی که تحصیل یا انجام آنها برای اجرای برنامه ها و نیل به اهداف جمعیت ضروری است.</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16</a:t>
            </a:r>
          </a:p>
          <a:p>
            <a:pPr algn="just" rtl="1">
              <a:buNone/>
            </a:pPr>
            <a:r>
              <a:rPr lang="fa-IR" dirty="0" smtClean="0">
                <a:cs typeface="B Yekan" pitchFamily="2" charset="-78"/>
              </a:rPr>
              <a:t>تامین اعتبار:</a:t>
            </a:r>
          </a:p>
          <a:p>
            <a:pPr algn="just" rtl="1">
              <a:buNone/>
            </a:pPr>
            <a:r>
              <a:rPr lang="fa-IR" dirty="0" smtClean="0">
                <a:cs typeface="B Yekan" pitchFamily="2" charset="-78"/>
              </a:rPr>
              <a:t>اختصاص دادن تمام یا قسمتی از اعتبار مصوب برای انجام هزینه و مصارف معین.</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17</a:t>
            </a:r>
          </a:p>
          <a:p>
            <a:pPr algn="just" rtl="1">
              <a:buNone/>
            </a:pPr>
            <a:r>
              <a:rPr lang="fa-IR" dirty="0" smtClean="0">
                <a:cs typeface="B Yekan" pitchFamily="2" charset="-78"/>
              </a:rPr>
              <a:t>تعهد:</a:t>
            </a:r>
          </a:p>
          <a:p>
            <a:pPr algn="just" rtl="1">
              <a:buNone/>
            </a:pPr>
            <a:r>
              <a:rPr lang="fa-IR" dirty="0" smtClean="0">
                <a:cs typeface="B Yekan" pitchFamily="2" charset="-78"/>
              </a:rPr>
              <a:t>عبارتست از ایجاد دین بر ذمه جمعیت، ناشی از خرید و تحویل کالا، انجام دادن خدمت یا اجرای قراردادها و احکام صادره از مراجع قانونی و ذیصلاح و پرداخت حق عضویت و سهمیه مجامع بین المللی.</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18</a:t>
            </a:r>
          </a:p>
          <a:p>
            <a:pPr algn="just" rtl="1">
              <a:buNone/>
            </a:pPr>
            <a:r>
              <a:rPr lang="fa-IR" dirty="0" smtClean="0">
                <a:cs typeface="B Yekan" pitchFamily="2" charset="-78"/>
              </a:rPr>
              <a:t>تسجیل:</a:t>
            </a:r>
          </a:p>
          <a:p>
            <a:pPr algn="just" rtl="1">
              <a:buNone/>
            </a:pPr>
            <a:r>
              <a:rPr lang="fa-IR" dirty="0" smtClean="0">
                <a:cs typeface="B Yekan" pitchFamily="2" charset="-78"/>
              </a:rPr>
              <a:t>تعیین میزان بدهی قابل پرداخت به موجب اسناد و مدارک اثبات کننده بدهی.</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19</a:t>
            </a:r>
          </a:p>
          <a:p>
            <a:pPr algn="just" rtl="1">
              <a:buNone/>
            </a:pPr>
            <a:r>
              <a:rPr lang="fa-IR" dirty="0" smtClean="0">
                <a:cs typeface="B Yekan" pitchFamily="2" charset="-78"/>
              </a:rPr>
              <a:t>حواله:</a:t>
            </a:r>
          </a:p>
          <a:p>
            <a:pPr algn="just" rtl="1">
              <a:buNone/>
            </a:pPr>
            <a:r>
              <a:rPr lang="fa-IR" dirty="0" smtClean="0">
                <a:cs typeface="B Yekan" pitchFamily="2" charset="-78"/>
              </a:rPr>
              <a:t>اجازه ای که بصورت کتبی توسط مقامات مجاز جمعیت(مندرج در ماده 48 این آیین نامه) برای تادیه تعهدات و بدهی های قابل پرداخت از محل اعتبارات مربوطه در وجه ذینفع صادر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20</a:t>
            </a:r>
          </a:p>
          <a:p>
            <a:pPr algn="just" rtl="1">
              <a:buNone/>
            </a:pPr>
            <a:r>
              <a:rPr lang="fa-IR" dirty="0" smtClean="0">
                <a:cs typeface="B Yekan" pitchFamily="2" charset="-78"/>
              </a:rPr>
              <a:t>نظارت مالی:</a:t>
            </a:r>
          </a:p>
          <a:p>
            <a:pPr algn="just" rtl="1">
              <a:buNone/>
            </a:pPr>
            <a:r>
              <a:rPr lang="fa-IR" dirty="0" smtClean="0">
                <a:cs typeface="B Yekan" pitchFamily="2" charset="-78"/>
              </a:rPr>
              <a:t>عبارت است از تطبیق کلیه دریافت ها و پرداخت ها با قوانین و مقررات مربوطه.</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21</a:t>
            </a:r>
          </a:p>
          <a:p>
            <a:pPr algn="just" rtl="1">
              <a:buNone/>
            </a:pPr>
            <a:r>
              <a:rPr lang="fa-IR" dirty="0" smtClean="0">
                <a:cs typeface="B Yekan" pitchFamily="2" charset="-78"/>
              </a:rPr>
              <a:t>هزینه:</a:t>
            </a:r>
          </a:p>
          <a:p>
            <a:pPr algn="just" rtl="1">
              <a:buNone/>
            </a:pPr>
            <a:r>
              <a:rPr lang="fa-IR" dirty="0" smtClean="0">
                <a:cs typeface="B Yekan" pitchFamily="2" charset="-78"/>
              </a:rPr>
              <a:t>پرداخت هایی که بطور قطعی در قبال تعهد یا تحت عنوان کمک یا عناوین مشابه با رعایت قوانین و مقررات مربوطه صورت می گیرد.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22</a:t>
            </a:r>
          </a:p>
          <a:p>
            <a:pPr algn="just" rtl="1">
              <a:buNone/>
            </a:pPr>
            <a:r>
              <a:rPr lang="fa-IR" dirty="0" smtClean="0">
                <a:cs typeface="B Yekan" pitchFamily="2" charset="-78"/>
              </a:rPr>
              <a:t>تملک دارایی های سرمایه ای:</a:t>
            </a:r>
          </a:p>
          <a:p>
            <a:pPr algn="just" rtl="1">
              <a:buNone/>
            </a:pPr>
            <a:r>
              <a:rPr lang="fa-IR" dirty="0" smtClean="0">
                <a:cs typeface="B Yekan" pitchFamily="2" charset="-78"/>
              </a:rPr>
              <a:t>پرداخت هایی قطعی که براساس مطالعات توجیهی، فنی، اقتصادی و اجتماعی برای تحقق بخشیدن به اهداف جمعیت، در قبال مجموعه ای از عملیات و خدمات مشخص انجام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23</a:t>
            </a:r>
          </a:p>
          <a:p>
            <a:pPr algn="just" rtl="1">
              <a:buNone/>
            </a:pPr>
            <a:r>
              <a:rPr lang="fa-IR" smtClean="0">
                <a:cs typeface="B Yekan" pitchFamily="2" charset="-78"/>
              </a:rPr>
              <a:t>تنخواه گردان حسابداری:</a:t>
            </a:r>
            <a:endParaRPr lang="fa-IR" dirty="0" smtClean="0">
              <a:cs typeface="B Yekan" pitchFamily="2" charset="-78"/>
            </a:endParaRPr>
          </a:p>
          <a:p>
            <a:pPr algn="just" rtl="1">
              <a:buNone/>
            </a:pPr>
            <a:r>
              <a:rPr lang="fa-IR" dirty="0" smtClean="0">
                <a:cs typeface="B Yekan" pitchFamily="2" charset="-78"/>
              </a:rPr>
              <a:t>معاونت ها، سازمانها، موسسات، جمعیت هلال احمر استانها و سایر مراکز داخل و خارج از کشور مرتبط که به نحوی از بودجه جمعیت استفاده می نمایند.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24</a:t>
            </a:r>
          </a:p>
          <a:p>
            <a:pPr algn="just" rtl="1">
              <a:buNone/>
            </a:pPr>
            <a:r>
              <a:rPr lang="fa-IR" dirty="0" smtClean="0">
                <a:cs typeface="B Yekan" pitchFamily="2" charset="-78"/>
              </a:rPr>
              <a:t>تنخواه گردان خزانه جمعیت:</a:t>
            </a:r>
          </a:p>
          <a:p>
            <a:pPr algn="just" rtl="1">
              <a:buNone/>
            </a:pPr>
            <a:r>
              <a:rPr lang="fa-IR" dirty="0" smtClean="0">
                <a:cs typeface="B Yekan" pitchFamily="2" charset="-78"/>
              </a:rPr>
              <a:t>وجوهی که با پیشنهاد خزانه دارکل و تایید رئیس یا دبیرکل جمعیت از محل منابع مالی جمعیت به منظور رفع نیاز نقدینگی در اختیار خزانه دارکل جمعیت قرار می گیرد که باید تا پایان سال مالی تسویه شود.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25</a:t>
            </a:r>
          </a:p>
          <a:p>
            <a:pPr algn="just" rtl="1">
              <a:buNone/>
            </a:pPr>
            <a:r>
              <a:rPr lang="fa-IR" dirty="0" smtClean="0">
                <a:cs typeface="B Yekan" pitchFamily="2" charset="-78"/>
              </a:rPr>
              <a:t>تنخواه گردان واحدهای تابعه:</a:t>
            </a:r>
          </a:p>
          <a:p>
            <a:pPr algn="just" rtl="1">
              <a:buNone/>
            </a:pPr>
            <a:r>
              <a:rPr lang="fa-IR" dirty="0" smtClean="0">
                <a:cs typeface="B Yekan" pitchFamily="2" charset="-78"/>
              </a:rPr>
              <a:t>وجوهی که خزانه دارکل و ذیحساب جمعیت به منظور ایجاد تسهیلات لازم در پرداخت هزینه ها و تملک دارایی های سرمایه ای با موافقت رئیس یا دبیرکل جمعیت در اختیار مراکز استانها، سازمانها و واحدهای تابعه قرار می دهد که باید تا پایان سال مالی تسویه شود.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26</a:t>
            </a:r>
          </a:p>
          <a:p>
            <a:pPr algn="just" rtl="1">
              <a:buNone/>
            </a:pPr>
            <a:r>
              <a:rPr lang="fa-IR" dirty="0" smtClean="0">
                <a:cs typeface="B Yekan" pitchFamily="2" charset="-78"/>
              </a:rPr>
              <a:t>تنخواه گردان شعب:</a:t>
            </a:r>
          </a:p>
          <a:p>
            <a:pPr algn="just" rtl="1">
              <a:buNone/>
            </a:pPr>
            <a:r>
              <a:rPr lang="fa-IR" dirty="0" smtClean="0">
                <a:cs typeface="B Yekan" pitchFamily="2" charset="-78"/>
              </a:rPr>
              <a:t>وجهی که خزانه دار و عامل ذیحساب استان با تایید مدیرعامل از محل اعتبارات مصوب به منظور ایجاد تسهیلات لازم در پرداخت هزینه های جاری و تملک دارایی های سرمایه ای در اختیار شعب تابعه استان قرار می دهد تا با توجه به اولویت ها به مصرف برسد و باید تا پایان سال مالی تسویه شود.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dirty="0" smtClean="0">
                <a:cs typeface="B Yekan" pitchFamily="2" charset="-78"/>
              </a:rPr>
              <a:t>ماده 27</a:t>
            </a:r>
          </a:p>
          <a:p>
            <a:pPr algn="just" rtl="1">
              <a:buNone/>
            </a:pPr>
            <a:r>
              <a:rPr lang="fa-IR" dirty="0" smtClean="0">
                <a:cs typeface="B Yekan" pitchFamily="2" charset="-78"/>
              </a:rPr>
              <a:t>تنخواه گردان پرداخت:</a:t>
            </a:r>
          </a:p>
          <a:p>
            <a:pPr algn="just" rtl="1">
              <a:buNone/>
            </a:pPr>
            <a:r>
              <a:rPr lang="fa-IR" dirty="0" smtClean="0">
                <a:cs typeface="B Yekan" pitchFamily="2" charset="-78"/>
              </a:rPr>
              <a:t>وجهی که از طرف خزانه دارکل و ذیحساب و یا خزانه دار و عامل ذیحساب واحد مربوطه با تایید مقامات مجاز(قید شده در ماده 48 این آیین نامه) برای انجام برخی از هزینه ها در اختیار واحدها و یا ماموریتی که مجاز به دریافت تنخواه هستند قرار می گیرد تا به تدریج که هزینه های مربوطه حسب ضوابط انجام شود اسناد هزینه را تحویل و مجددا وجه دریافت دارند و باید تا پایان سال مالی تسویه شود.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28</a:t>
            </a:r>
          </a:p>
          <a:p>
            <a:pPr algn="just" rtl="1">
              <a:buNone/>
            </a:pPr>
            <a:r>
              <a:rPr lang="fa-IR" dirty="0" smtClean="0">
                <a:cs typeface="B Yekan" pitchFamily="2" charset="-78"/>
              </a:rPr>
              <a:t>پیش پرداخت:</a:t>
            </a:r>
          </a:p>
          <a:p>
            <a:pPr algn="just" rtl="1">
              <a:buNone/>
            </a:pPr>
            <a:r>
              <a:rPr lang="fa-IR" dirty="0" smtClean="0">
                <a:cs typeface="B Yekan" pitchFamily="2" charset="-78"/>
              </a:rPr>
              <a:t>پرداختی که از محل اعتبارات مربوطه براساس احکام و مفاد قراردادها طبق مقررات پیش از تعهد صورت می گیرد.</a:t>
            </a: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ماده 29</a:t>
            </a:r>
          </a:p>
          <a:p>
            <a:pPr algn="just" rtl="1">
              <a:buNone/>
            </a:pPr>
            <a:r>
              <a:rPr lang="fa-IR" dirty="0" smtClean="0">
                <a:cs typeface="B Yekan" pitchFamily="2" charset="-78"/>
              </a:rPr>
              <a:t>علی الحساب:</a:t>
            </a:r>
          </a:p>
          <a:p>
            <a:pPr algn="just" rtl="1">
              <a:buNone/>
            </a:pPr>
            <a:r>
              <a:rPr lang="fa-IR" dirty="0" smtClean="0">
                <a:cs typeface="B Yekan" pitchFamily="2" charset="-78"/>
              </a:rPr>
              <a:t>الف) پرداختی که از محل اعتبار مربوطه به منظور ادای قسمتی از تعهد با رعایت مقررات صورت می گیرد.</a:t>
            </a:r>
          </a:p>
          <a:p>
            <a:pPr algn="just" rtl="1">
              <a:buNone/>
            </a:pPr>
            <a:r>
              <a:rPr lang="fa-IR" dirty="0" smtClean="0">
                <a:cs typeface="B Yekan" pitchFamily="2" charset="-78"/>
              </a:rPr>
              <a:t>ب) پرداختی که به منظور ادای قسمتی از تعهد در قالب اعتبار تخصیص یافته از طریق خزانه داری کل و ذیحسابی جمعیت، در اختیار واحدهای تابعه جمعیت قرار می گیرد و باید حداکثر تا پایان سال بعد تسویه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dirty="0" smtClean="0">
                <a:cs typeface="B Yekan" pitchFamily="2" charset="-78"/>
              </a:rPr>
              <a:t>ماده 30</a:t>
            </a:r>
          </a:p>
          <a:p>
            <a:pPr algn="just" rtl="1">
              <a:buNone/>
            </a:pPr>
            <a:r>
              <a:rPr lang="fa-IR" dirty="0" smtClean="0">
                <a:cs typeface="B Yekan" pitchFamily="2" charset="-78"/>
              </a:rPr>
              <a:t>سپرده:</a:t>
            </a:r>
          </a:p>
          <a:p>
            <a:pPr algn="just" rtl="1">
              <a:buNone/>
            </a:pPr>
            <a:r>
              <a:rPr lang="fa-IR" dirty="0" smtClean="0">
                <a:cs typeface="B Yekan" pitchFamily="2" charset="-78"/>
              </a:rPr>
              <a:t>وجهی که طبق قوانین و مقررات به منظور تامین و یا جلوگیری از تضییع حقوق جمعیت از افراد حقیقی یا حقوقی طرف قرارداد جمعیت اخذ و یا از مطالبات آنها به منظور تعهد حسن انجام کار یا سایر تعهدات کسر می شود. این وجوه باید در حساب مخصوصی که توسط خزانه داری کل و ذیحسابی تعیین شده نگهداری و استرداد و یا ضبط آن تابع شرایط مقرر در قوانین و مقررات و قرارداد مربوطه خواهد بود.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20000"/>
          </a:bodyPr>
          <a:lstStyle/>
          <a:p>
            <a:pPr algn="ctr" rtl="1">
              <a:buNone/>
            </a:pPr>
            <a:r>
              <a:rPr lang="fa-IR" dirty="0" smtClean="0">
                <a:cs typeface="B Yekan" pitchFamily="2" charset="-78"/>
              </a:rPr>
              <a:t>ماده 31</a:t>
            </a:r>
          </a:p>
          <a:p>
            <a:pPr algn="just" rtl="1">
              <a:buNone/>
            </a:pPr>
            <a:r>
              <a:rPr lang="fa-IR" dirty="0" smtClean="0">
                <a:cs typeface="B Yekan" pitchFamily="2" charset="-78"/>
              </a:rPr>
              <a:t>انتصابات:</a:t>
            </a:r>
          </a:p>
          <a:p>
            <a:pPr algn="just" rtl="1">
              <a:buNone/>
            </a:pPr>
            <a:r>
              <a:rPr lang="fa-IR" dirty="0" smtClean="0">
                <a:cs typeface="B Yekan" pitchFamily="2" charset="-78"/>
              </a:rPr>
              <a:t>الف) مدیرکل امور مالی</a:t>
            </a:r>
          </a:p>
          <a:p>
            <a:pPr algn="just" rtl="1">
              <a:buNone/>
            </a:pPr>
            <a:r>
              <a:rPr lang="fa-IR" dirty="0" smtClean="0">
                <a:cs typeface="B Yekan" pitchFamily="2" charset="-78"/>
              </a:rPr>
              <a:t>ب) خزانه داران و عاملین ذیحساب سازمانها، موسسات و استانها</a:t>
            </a:r>
          </a:p>
          <a:p>
            <a:pPr algn="just" rtl="1">
              <a:buNone/>
            </a:pPr>
            <a:r>
              <a:rPr lang="fa-IR" dirty="0" smtClean="0">
                <a:cs typeface="B Yekan" pitchFamily="2" charset="-78"/>
              </a:rPr>
              <a:t>ج) خزانه داران و مسئولان امور مالی شعب: از بین کارکنان رسمی یا پیمانی واجد شرایط جمعیت بنا به پیشنهاد روسای شعب و تایید خزانه دار و عامل ذیحساب استان مربوطه با حکم مدیرعامل منصوب می شوند.</a:t>
            </a:r>
          </a:p>
          <a:p>
            <a:pPr algn="just" rtl="1">
              <a:buNone/>
            </a:pPr>
            <a:r>
              <a:rPr lang="fa-IR" dirty="0" smtClean="0">
                <a:cs typeface="B Yekan" pitchFamily="2" charset="-78"/>
              </a:rPr>
              <a:t>د) مسئولان امور مالی و عمومی مراکز درمانی خارج از کشور</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32</a:t>
            </a:r>
          </a:p>
          <a:p>
            <a:pPr algn="just" rtl="1">
              <a:buNone/>
            </a:pPr>
            <a:r>
              <a:rPr lang="fa-IR" dirty="0" smtClean="0">
                <a:cs typeface="B Yekan" pitchFamily="2" charset="-78"/>
              </a:rPr>
              <a:t>امین اموال:</a:t>
            </a:r>
          </a:p>
          <a:p>
            <a:pPr algn="just" rtl="1">
              <a:buNone/>
            </a:pPr>
            <a:r>
              <a:rPr lang="fa-IR" dirty="0" smtClean="0">
                <a:cs typeface="B Yekan" pitchFamily="2" charset="-78"/>
              </a:rPr>
              <a:t>مستخدم واجد شرایطی است که از بین کارکنان رسمی یا پیمانی واجد صلاحیت و امانتدار به این سمت منصوب می شود. به موجب این قوانین و مقررات، مسئولیت نگهداری و هرگونه تحویل و جابجایی و تنظیم آمار و اسناد مربوط به اموال برعهده این فرد است.</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33</a:t>
            </a:r>
          </a:p>
          <a:p>
            <a:pPr algn="just" rtl="1">
              <a:buNone/>
            </a:pPr>
            <a:r>
              <a:rPr lang="fa-IR" dirty="0" smtClean="0">
                <a:cs typeface="B Yekan" pitchFamily="2" charset="-78"/>
              </a:rPr>
              <a:t>کارپرداز:</a:t>
            </a:r>
          </a:p>
          <a:p>
            <a:pPr algn="just" rtl="1">
              <a:buNone/>
            </a:pPr>
            <a:r>
              <a:rPr lang="fa-IR" dirty="0" smtClean="0">
                <a:cs typeface="B Yekan" pitchFamily="2" charset="-78"/>
              </a:rPr>
              <a:t>مستخدم واجد شرایطی است که از بین کارکنان رسمی یا پیمانی به این سمت منصوب می شود و نسبت به خرید کالاها و خدمات مورد نیاز طبق دستور مقامات مجاز با رعایت مقررات، صرفه و صلاح اقدام می نماید.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34</a:t>
            </a:r>
          </a:p>
          <a:p>
            <a:pPr algn="just" rtl="1">
              <a:buNone/>
            </a:pPr>
            <a:r>
              <a:rPr lang="fa-IR" dirty="0" smtClean="0">
                <a:cs typeface="B Yekan" pitchFamily="2" charset="-78"/>
              </a:rPr>
              <a:t>انباردار:</a:t>
            </a:r>
          </a:p>
          <a:p>
            <a:pPr algn="just" rtl="1">
              <a:buNone/>
            </a:pPr>
            <a:r>
              <a:rPr lang="fa-IR" dirty="0" smtClean="0">
                <a:cs typeface="B Yekan" pitchFamily="2" charset="-78"/>
              </a:rPr>
              <a:t>مستخدم واجد شرایطی است که از بین کارکنان رسمی یا پیمانی با اخذ تضمین به این سمت منصوب می شود. مسئولیت نگهداری، تحویل و تحول کالای موجود در انبار برعهده این فرد است.</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35</a:t>
            </a:r>
          </a:p>
          <a:p>
            <a:pPr algn="just" rtl="1">
              <a:buNone/>
            </a:pPr>
            <a:r>
              <a:rPr lang="fa-IR" dirty="0" smtClean="0">
                <a:cs typeface="B Yekan" pitchFamily="2" charset="-78"/>
              </a:rPr>
              <a:t>حسابرسی داخلی:</a:t>
            </a:r>
          </a:p>
          <a:p>
            <a:pPr algn="just" rtl="1">
              <a:buNone/>
            </a:pPr>
            <a:r>
              <a:rPr lang="fa-IR" dirty="0" smtClean="0">
                <a:cs typeface="B Yekan" pitchFamily="2" charset="-78"/>
              </a:rPr>
              <a:t>بررسی و ارزیابی فعالیت های مالی جمعیت و واحدهای تابعه و شرکت های وابسته، تطبیق عملیات با قوانین، آیین نامه ها و دستورالعمل های مربوطه طبق استانداردهای معین و مقررات و ضوابط متداول که به منظور تقویت کنترل های داخلی و ارائه پیشنهادات در جهت بهبود روش های مالی صورت می پذیرد.</a:t>
            </a: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sz="11500" dirty="0" smtClean="0">
                <a:cs typeface="B Yekan" pitchFamily="2" charset="-78"/>
              </a:rPr>
              <a:t>فصل دوم</a:t>
            </a:r>
          </a:p>
          <a:p>
            <a:pPr algn="ctr" rtl="1">
              <a:buNone/>
            </a:pPr>
            <a:r>
              <a:rPr lang="fa-IR" sz="11500" dirty="0" smtClean="0">
                <a:cs typeface="B Yekan" pitchFamily="2" charset="-78"/>
              </a:rPr>
              <a:t> تهیه، تنطیم و تصویب بودجه</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ماده 36</a:t>
            </a:r>
          </a:p>
          <a:p>
            <a:pPr algn="just" rtl="1">
              <a:buNone/>
            </a:pPr>
            <a:r>
              <a:rPr lang="fa-IR" dirty="0" smtClean="0">
                <a:cs typeface="B Yekan" pitchFamily="2" charset="-78"/>
              </a:rPr>
              <a:t>هریک از واحدهای تابعه جمعیت و شرکت های وابسته موظفند همه ساله بودجه پیشنهادی خود را براساس دستورالعمل ها و بخشنامه های مربوطه حداکثر تا زمان تعیین شده به دفتر، برنامه، بودجه و آموزش ارائه نمایند.</a:t>
            </a:r>
          </a:p>
          <a:p>
            <a:pPr algn="just" rtl="1">
              <a:buNone/>
            </a:pPr>
            <a:r>
              <a:rPr lang="fa-IR" dirty="0" smtClean="0">
                <a:cs typeface="B Yekan" pitchFamily="2" charset="-78"/>
              </a:rPr>
              <a:t>تبصره: در صورت عدم ارائه بودجه پیشنهادی هر یک از واحدهای تابعه در موعد مقرر، دفتر برنامه، بودجه و آموزش خود نسبت به تنظیم بودجه آن واحدها اقدام می نماید.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ماده 37</a:t>
            </a:r>
          </a:p>
          <a:p>
            <a:pPr algn="just" rtl="1">
              <a:buNone/>
            </a:pPr>
            <a:r>
              <a:rPr lang="fa-IR" dirty="0" smtClean="0">
                <a:cs typeface="B Yekan" pitchFamily="2" charset="-78"/>
              </a:rPr>
              <a:t>دفتر برنامه، بودجه و آموزش موظف است همه ساله بودجه پیشنهادی کل جمعیت(موضوع ماده 36 این آیین نامه) را براساس نظام بودجه ریزی، اهداف، سیاست ها و برنامه های جمعیت تهیه و تنظیم نماید. این بودجه پیشنهادی به تفکیک منابع تامین اعتبار و مصارف(اعتبارات هزینه ای- تملک دارایی های سرمایه ای و مالی) با هماهنگی و مشارکت خزانه داری کل و ذیحسابی جمعیت تهیه و تنظیم و پس از تایید شورایعالی برای تصویب در مجمع عمومی جمعیت ارائه می شود.</a:t>
            </a:r>
          </a:p>
          <a:p>
            <a:pPr algn="just" rtl="1">
              <a:buNone/>
            </a:pPr>
            <a:r>
              <a:rPr lang="fa-IR" dirty="0" smtClean="0">
                <a:cs typeface="B Yekan" pitchFamily="2" charset="-78"/>
              </a:rPr>
              <a:t>تبصره: دفتر برنامه، بودجه و آموزش موظف است در چارچوب بخشنامه های سنواتی بودجه کل کشور، بودجه پیشنهادی جمعیت را همه ساله با هماهنگی خزانه داری کل و ذیحسابی و پس از تایید دبیرکل جمعیت به مراجع ذیربط ارائه نماید.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38</a:t>
            </a:r>
          </a:p>
          <a:p>
            <a:pPr algn="just" rtl="1">
              <a:buNone/>
            </a:pPr>
            <a:r>
              <a:rPr lang="fa-IR" dirty="0" smtClean="0">
                <a:cs typeface="B Yekan" pitchFamily="2" charset="-78"/>
              </a:rPr>
              <a:t>ضوابط اجرایی بودجه جمعیت:</a:t>
            </a:r>
          </a:p>
          <a:p>
            <a:pPr algn="just" rtl="1">
              <a:buNone/>
            </a:pPr>
            <a:r>
              <a:rPr lang="fa-IR" dirty="0" smtClean="0">
                <a:cs typeface="B Yekan" pitchFamily="2" charset="-78"/>
              </a:rPr>
              <a:t>تدوین این ضوابط توسط دفتر برنامه، بودجه و آموزش با هماهنگی و مشارکت خزانه داری کل و ذیحسابی جمعیت همه ساله مطابق مقررات تنظیم و پس از تایید کمیسیون دائمی شورایعالی توسط دبیرکل به واحدها ابلاغ می شود.</a:t>
            </a: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sz="11500" dirty="0" smtClean="0">
                <a:cs typeface="B Yekan" pitchFamily="2" charset="-78"/>
              </a:rPr>
              <a:t>فصل سوم</a:t>
            </a:r>
          </a:p>
          <a:p>
            <a:pPr algn="ctr" rtl="1">
              <a:buNone/>
            </a:pPr>
            <a:r>
              <a:rPr lang="fa-IR" sz="11500" dirty="0" smtClean="0">
                <a:cs typeface="B Yekan" pitchFamily="2" charset="-78"/>
              </a:rPr>
              <a:t>اجرای بودجه</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بخش اول: درآمدها و سایر منابع تامین اعتبار</a:t>
            </a:r>
          </a:p>
          <a:p>
            <a:pPr algn="ctr" rtl="1">
              <a:buNone/>
            </a:pPr>
            <a:r>
              <a:rPr lang="fa-IR" dirty="0" smtClean="0">
                <a:cs typeface="B Yekan" pitchFamily="2" charset="-78"/>
              </a:rPr>
              <a:t>ماده 39</a:t>
            </a:r>
          </a:p>
          <a:p>
            <a:pPr algn="just" rtl="1">
              <a:buNone/>
            </a:pPr>
            <a:r>
              <a:rPr lang="fa-IR" dirty="0" smtClean="0">
                <a:cs typeface="B Yekan" pitchFamily="2" charset="-78"/>
              </a:rPr>
              <a:t>وجوه حاصل از منابع داخلی جمعیت، کمک دولت، درآمدهای اختصاصی و سایر منابع مالی تامین اعتبار، باید در حساب هایی که توسط خزانه داری کل و ذیحسابی جمعیت افتتاح شده، واریز شود.</a:t>
            </a:r>
          </a:p>
          <a:p>
            <a:pPr algn="just" rtl="1">
              <a:buNone/>
            </a:pPr>
            <a:r>
              <a:rPr lang="fa-IR" dirty="0" smtClean="0">
                <a:cs typeface="B Yekan" pitchFamily="2" charset="-78"/>
              </a:rPr>
              <a:t>تبصره: افتتاح حساب های مربوط به اعتبارات دولتی در جمعیت مطابق قوانین و مقررات مربوطه صورت می پذیرد.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ماده 40</a:t>
            </a:r>
          </a:p>
          <a:p>
            <a:pPr algn="just" rtl="1">
              <a:buNone/>
            </a:pPr>
            <a:r>
              <a:rPr lang="fa-IR" dirty="0" smtClean="0">
                <a:cs typeface="B Yekan" pitchFamily="2" charset="-78"/>
              </a:rPr>
              <a:t>کلیه منابع حاصل از فعالیت های واحدهای تابعه جمعیت باید به حساب غیرقابل برداشت واحد مربوطه واریز شود.</a:t>
            </a:r>
          </a:p>
          <a:p>
            <a:pPr algn="just" rtl="1">
              <a:buNone/>
            </a:pPr>
            <a:r>
              <a:rPr lang="fa-IR" dirty="0" smtClean="0">
                <a:cs typeface="B Yekan" pitchFamily="2" charset="-78"/>
              </a:rPr>
              <a:t>تبصره1: مسئولیت وصول به موقع منابع داخلی پیش بینی شده در بودجه مصوب سالیانه معاونت ها، سازمانها، موسسات، استانها و سایر واحدهای تابعه جمعیت به عهده معاونین، روسای سازمانها و موسسات و مدیران عامل استانها و روسای شعب با مشارکت خزانه داران و مسئولان امور مالی واحدهای مربوطه است.</a:t>
            </a:r>
          </a:p>
          <a:p>
            <a:pPr algn="just" rtl="1">
              <a:buNone/>
            </a:pPr>
            <a:r>
              <a:rPr lang="fa-IR" dirty="0" smtClean="0">
                <a:cs typeface="B Yekan" pitchFamily="2" charset="-78"/>
              </a:rPr>
              <a:t>تبصره2: چنانچه منابع داخلی مذکور به حساب های غیرقابل برداشت واریز نشود، به عنوان دخل و تصرف در وجوه عمومی جمعیت تلقی و با متخلف، مطابق قوانین و مقررات برخورد خواهد شد.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ماده 41</a:t>
            </a:r>
          </a:p>
          <a:p>
            <a:pPr algn="just" rtl="1">
              <a:buNone/>
            </a:pPr>
            <a:r>
              <a:rPr lang="fa-IR" dirty="0" smtClean="0">
                <a:cs typeface="B Yekan" pitchFamily="2" charset="-78"/>
              </a:rPr>
              <a:t>انتقال هرگونه وجه از دولت و اشخاص حقیقی و حقوقی به واحدها و شعب جمعیت به طور مستقیم ممنوع است و باید هرگونه وجهی که به عنوان جمعیت وصول می شود به حساب خزانه داری کل و ذیحسابی واریز و هزینه ای که از آن محل انجام می شود در دفاتر جمعیت منعکس شود. بدیهی است این در درآمدها و هزینه ها باید در بودجه جمعیت پیش بینی شود.</a:t>
            </a:r>
          </a:p>
          <a:p>
            <a:pPr algn="just" rtl="1">
              <a:buNone/>
            </a:pPr>
            <a:r>
              <a:rPr lang="fa-IR" dirty="0" smtClean="0">
                <a:cs typeface="B Yekan" pitchFamily="2" charset="-78"/>
              </a:rPr>
              <a:t>تبصره: وجوه دریافتی از اشخاص حقیقی و حقوقی که در قالب نیت مورد نظر خیرین جمع آوری و به حساب خزانه داری کل و دیحسابی واریز می شود پس از درخواست سازمان داوطلبان یا جمعیت هلال احمر استان به انضمام نظر مکتوب اهدا کننده ظرف مدت یک هفته از سوی خزانه داری کل و ذیحسابی مسترد خواهد شد تا مطابق نیت خیرین به مصرف برسد. </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بخش دوم: هزینه و سایر پردختها</a:t>
            </a:r>
          </a:p>
          <a:p>
            <a:pPr algn="ctr" rtl="1">
              <a:buNone/>
            </a:pPr>
            <a:r>
              <a:rPr lang="fa-IR" dirty="0" smtClean="0">
                <a:cs typeface="B Yekan" pitchFamily="2" charset="-78"/>
              </a:rPr>
              <a:t>ماده 42</a:t>
            </a:r>
          </a:p>
          <a:p>
            <a:pPr algn="just" rtl="1">
              <a:buNone/>
            </a:pPr>
            <a:r>
              <a:rPr lang="fa-IR" dirty="0" smtClean="0">
                <a:cs typeface="B Yekan" pitchFamily="2" charset="-78"/>
              </a:rPr>
              <a:t>هرگونه قبوض دریافت اعانه پس از تایید رئیس یا دبیرکل جمعیت توسط خزانه داری کل و ذیحسابی جمعیت چاپ و جهت استفاده در اختیار واحدهای تابعه قرار می گیرد.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dirty="0" smtClean="0">
                <a:cs typeface="B Yekan" pitchFamily="2" charset="-78"/>
              </a:rPr>
              <a:t>ماده 43</a:t>
            </a:r>
          </a:p>
          <a:p>
            <a:pPr algn="just" rtl="1">
              <a:buNone/>
            </a:pPr>
            <a:r>
              <a:rPr lang="fa-IR" dirty="0" smtClean="0">
                <a:cs typeface="B Yekan" pitchFamily="2" charset="-78"/>
              </a:rPr>
              <a:t>در مواردی که کمکهای مردمی داخلی و خارجی و  همچنین کمک کشورها و سازمانهای بین المللی در موارد خاصی از قبیل حوادث غیرمترقبه، بیشتر از هزینه های انجام شده یا بدون مصرف در آن مورد باشد، باید پس از اتمام عملیات امدادی و کمک رسانی هر حادثه گزارش لازم توسط مدیرعامل استان یا رئیس سازمان امداد و نجات و یا واحدهای مربوطه دیگر جمعیت به دبیرکل منعکس شود. دبیرکل نیز پس از اخذ نظر نماینده محترم ولی فقیه با هماهنگی خزانه داری کل و ذیحسابی اقدام و در پایان گزارش مربوطه به شورایعالی ارائه می نماید.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44</a:t>
            </a:r>
          </a:p>
          <a:p>
            <a:pPr algn="just" rtl="1">
              <a:buNone/>
            </a:pPr>
            <a:r>
              <a:rPr lang="fa-IR" dirty="0" smtClean="0">
                <a:cs typeface="B Yekan" pitchFamily="2" charset="-78"/>
              </a:rPr>
              <a:t>وجوه اعتبار در بودجه جمعیت به خودی خود برای اشخاص اعم از حقیقی یا حقوقی ایجاد حق نمی کند و استفاده از اعتبارات باید در قالب تخصیص صادره و پس از تامین اعتبار با رعایت مقررات مربوطه صورت پذیرد.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45</a:t>
            </a:r>
          </a:p>
          <a:p>
            <a:pPr algn="just" rtl="1">
              <a:buNone/>
            </a:pPr>
            <a:r>
              <a:rPr lang="fa-IR" dirty="0" smtClean="0">
                <a:cs typeface="B Yekan" pitchFamily="2" charset="-78"/>
              </a:rPr>
              <a:t>کلیه مراکز و واحدهای تابعه موظفند بودجه مورد نیاز طرح ها و پروژه ها و یا قراردادهایی که اجرای آن بیش از یکسال مالی بطول می انجامد را به همراه اطلاعات مربوطه به دفتر برنامه، بودجه و آموزش اعلام تا بر آن اساس پیش بینی اعتبار مورد نیاز در سالهای بعد در اولویت قرار گیرد.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a:bodyPr>
          <a:lstStyle/>
          <a:p>
            <a:pPr algn="ctr" rtl="1">
              <a:buNone/>
            </a:pPr>
            <a:r>
              <a:rPr lang="fa-IR" dirty="0" smtClean="0">
                <a:cs typeface="B Yekan" pitchFamily="2" charset="-78"/>
              </a:rPr>
              <a:t>ماده 46</a:t>
            </a:r>
          </a:p>
          <a:p>
            <a:pPr algn="just" rtl="1">
              <a:buNone/>
            </a:pPr>
            <a:r>
              <a:rPr lang="fa-IR" dirty="0" smtClean="0">
                <a:cs typeface="B Yekan" pitchFamily="2" charset="-78"/>
              </a:rPr>
              <a:t>در مورد آن قسمت از هزینه های جاری مستمر که انجام آن از یک سال مالی تجاوز کند جمعیت می تواند برای مدت متناسب، قراردادهای مربوطه را منعقد و در بودجه سالانه خود، اعتبارات لازم برای پرداخت این نوع تعهدات را مقدم بر سایر اعتبارات منظور نماید.</a:t>
            </a:r>
          </a:p>
          <a:p>
            <a:pPr algn="just" rtl="1">
              <a:buNone/>
            </a:pPr>
            <a:r>
              <a:rPr lang="fa-IR" dirty="0" smtClean="0">
                <a:cs typeface="B Yekan" pitchFamily="2" charset="-78"/>
              </a:rPr>
              <a:t>تبصره: انواع هزینه های موضوع این ماده و شرایط آن توسط خزانه داری کل و ذیحسابی و دبیرکل جمعیت تعیین و ابلاغ خواهد شد.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47</a:t>
            </a:r>
          </a:p>
          <a:p>
            <a:pPr algn="just" rtl="1">
              <a:buNone/>
            </a:pPr>
            <a:r>
              <a:rPr lang="fa-IR" dirty="0" smtClean="0">
                <a:cs typeface="B Yekan" pitchFamily="2" charset="-78"/>
              </a:rPr>
              <a:t>پرداخت هرگونه هزینه باید به ترتیب پس از طی مراحل تشخیص، تامین اعتبار، تعهد، تسجیل، حواله و با اعمال نظارت مالی به عمل آید.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dirty="0" smtClean="0">
                <a:cs typeface="B Yekan" pitchFamily="2" charset="-78"/>
              </a:rPr>
              <a:t>ماده 48</a:t>
            </a:r>
          </a:p>
          <a:p>
            <a:pPr algn="just" rtl="1">
              <a:buNone/>
            </a:pPr>
            <a:r>
              <a:rPr lang="fa-IR" dirty="0" smtClean="0">
                <a:cs typeface="B Yekan" pitchFamily="2" charset="-78"/>
              </a:rPr>
              <a:t>اختیار و مسئولیت تشخیص، انجام تعهد، تسجیل و  حواله از محل اعتبارات منظور شده در بودجه مصوب سالیانه در مرکز به عهده رئیس یا دبیرکل و مقامات مجاز از طرف رئیس و  در سازمان ها، موسسات و استانها به عهده روسا و مدیران عامل و مقام مجاز از طرف آنها و در شعب به عهده روسای شعب خواهد بود. همچنین مسئولیت تامین اعتبار و تطبیق پرداخت با قوانین و مقررات مربوطه در مرکز به عهده خزانه دارکل و ذیحساب و در سازمانها و موسسات و استانها به عهده خزانه دار و عامل ذیحساب و در شعب به عهده خزانه دار و مسئول امور مالی است.</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20000"/>
          </a:bodyPr>
          <a:lstStyle/>
          <a:p>
            <a:pPr algn="ctr" rtl="1">
              <a:buNone/>
            </a:pPr>
            <a:r>
              <a:rPr lang="fa-IR" dirty="0" smtClean="0">
                <a:cs typeface="B Yekan" pitchFamily="2" charset="-78"/>
              </a:rPr>
              <a:t>ادامه ماده 48</a:t>
            </a:r>
          </a:p>
          <a:p>
            <a:pPr algn="just" rtl="1">
              <a:buNone/>
            </a:pPr>
            <a:r>
              <a:rPr lang="fa-IR" dirty="0" smtClean="0">
                <a:cs typeface="B Yekan" pitchFamily="2" charset="-78"/>
              </a:rPr>
              <a:t>تبصره1: اختیار و مسئولیت تشخیص، انجام تعهد، تسجیل و حواله بصورت مستقیم و بدون واسطه از طرف روسای سازمانها، موسسات و مدیران عامل به مقام مجاز از طرف آنها بصورت کلی یا جزئی قابل تفویض خواهد بود، لیکن در هیچ مورد تفویض اختیار و مسئولیت موجب سلب اختیار و مسئولیت از تفویض کننده نخواهد بود.</a:t>
            </a:r>
          </a:p>
          <a:p>
            <a:pPr algn="just" rtl="1">
              <a:buNone/>
            </a:pPr>
            <a:r>
              <a:rPr lang="fa-IR" dirty="0" smtClean="0">
                <a:cs typeface="B Yekan" pitchFamily="2" charset="-78"/>
              </a:rPr>
              <a:t>تبصره2: در اجرای این ماده تفویض اختیار و مسئولیت های مربوط به ریاست جمعیت و خزانه دارکل و ذیحساب به شخص واحد و نیز تفویض اختیار و مسئولیت های رئیس جمعیت به خزانه دارکل و ذیحساب و یا کارکنان تحت نظر ایشان مجاز نیست.</a:t>
            </a:r>
          </a:p>
          <a:p>
            <a:pPr algn="ctr"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49</a:t>
            </a:r>
          </a:p>
          <a:p>
            <a:pPr algn="just" rtl="1">
              <a:buNone/>
            </a:pPr>
            <a:r>
              <a:rPr lang="fa-IR" dirty="0" smtClean="0">
                <a:cs typeface="B Yekan" pitchFamily="2" charset="-78"/>
              </a:rPr>
              <a:t>اعتبارات مندرج در بودجه تحت عنوان « دیون بلامحل» پس از تصویب کمیسیونی مرکب از اعضای زیر خواهد بود:</a:t>
            </a:r>
          </a:p>
          <a:p>
            <a:pPr algn="just" rtl="1">
              <a:buNone/>
            </a:pPr>
            <a:r>
              <a:rPr lang="fa-IR" dirty="0" smtClean="0">
                <a:cs typeface="B Yekan" pitchFamily="2" charset="-78"/>
              </a:rPr>
              <a:t>1- دبیرکل، 2- خزانه دارکل و ذیحساب، 3- معاون توسعه منابع انسانی و پشتیبانی</a:t>
            </a:r>
          </a:p>
          <a:p>
            <a:pPr algn="just" rtl="1">
              <a:buNone/>
            </a:pPr>
            <a:r>
              <a:rPr lang="fa-IR" dirty="0" smtClean="0">
                <a:cs typeface="B Yekan" pitchFamily="2" charset="-78"/>
              </a:rPr>
              <a:t>تبصره: مدیرکل دفتر برنامه، بودجه و آموزش(بدون حق رای) دبیر کمیسیون مذکور است.</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50</a:t>
            </a:r>
          </a:p>
          <a:p>
            <a:pPr algn="just" rtl="1">
              <a:buNone/>
            </a:pPr>
            <a:r>
              <a:rPr lang="fa-IR" dirty="0" smtClean="0">
                <a:cs typeface="B Yekan" pitchFamily="2" charset="-78"/>
              </a:rPr>
              <a:t>گشایش اعتبار اسنادی به منظور خرید کالا یا خدمت از داخل یا خارج کشور پس از موافقت رئیس یا دبیرکل و تامین اعتبار از سوی خزانه دارکل و ذیحسابی توسط معاونت توسعه منابع انسانی و پشتیبانی با رعایت قوانین و مقررات صورت می پذیرد.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51</a:t>
            </a:r>
          </a:p>
          <a:p>
            <a:pPr algn="just" rtl="1">
              <a:buNone/>
            </a:pPr>
            <a:r>
              <a:rPr lang="fa-IR" dirty="0" smtClean="0">
                <a:cs typeface="B Yekan" pitchFamily="2" charset="-78"/>
              </a:rPr>
              <a:t>مانده وجوه مصرف نشده اعتبارات منابع داخلی، هزینه ای و سایر منابع مالی جمعیت، همه ساله به عنوان یکی از منابع تامین اعتبار سال آتی منظور و به حساب هایی که توسط خزنه داری کل و ذیحسابی جمعیت تعیین شده، واریز می شود.</a:t>
            </a:r>
            <a:endParaRPr lang="fa-IR" smtClean="0">
              <a:cs typeface="B Yekan" pitchFamily="2" charset="-78"/>
            </a:endParaRP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52</a:t>
            </a:r>
          </a:p>
          <a:p>
            <a:pPr algn="just" rtl="1">
              <a:buNone/>
            </a:pPr>
            <a:r>
              <a:rPr lang="fa-IR" dirty="0" smtClean="0">
                <a:cs typeface="B Yekan" pitchFamily="2" charset="-78"/>
              </a:rPr>
              <a:t>میزان و نحوه پرداخت کمکهای حمایتی به اشخاص حقیقی همه ساله در حدود اعتبارات مصوب و براساس آیین نامه مصوب شورایعالی است.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53</a:t>
            </a:r>
          </a:p>
          <a:p>
            <a:pPr algn="just" rtl="1">
              <a:buNone/>
            </a:pPr>
            <a:r>
              <a:rPr lang="fa-IR" dirty="0" smtClean="0">
                <a:cs typeface="B Yekan" pitchFamily="2" charset="-78"/>
              </a:rPr>
              <a:t>پرداخت کمک یا اعانه به اشخاص حقوقی و موسسات عام المنفعه به تشخیص رئیس جمعیت براساس آیین نامه مصوب شورایعالی 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54</a:t>
            </a:r>
          </a:p>
          <a:p>
            <a:pPr algn="just" rtl="1">
              <a:buNone/>
            </a:pPr>
            <a:r>
              <a:rPr lang="fa-IR" dirty="0" smtClean="0">
                <a:cs typeface="B Yekan" pitchFamily="2" charset="-78"/>
              </a:rPr>
              <a:t>اعتباراتی که تحت عنوان خارج از شمول در اختیار رئیس جمعیت در بودجه کل جمعیت لحاظ می شود، با دستور رئیس یا دبیرکل درصورت تفویض اختیار پرداخت و پس از اعلام وصول دریافت کننده وجه و یا ذینفع به هزینه قطعی منظور می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55</a:t>
            </a:r>
          </a:p>
          <a:p>
            <a:pPr algn="just" rtl="1">
              <a:buNone/>
            </a:pPr>
            <a:r>
              <a:rPr lang="fa-IR" dirty="0" smtClean="0">
                <a:cs typeface="B Yekan" pitchFamily="2" charset="-78"/>
              </a:rPr>
              <a:t>کلیه کمکها و اعتبارات منظور شده و سایر منابع پیش بینی شده در بودجه سالانه جمعیت که از طرف دولت در اختیار جمعیت قرار می گیرد در جهت اهداف تعیین شده با رعایت مفاد این آیین نامه قابل تعهد و پرداخت است.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20000"/>
          </a:bodyPr>
          <a:lstStyle/>
          <a:p>
            <a:pPr algn="ctr" rtl="1">
              <a:buNone/>
            </a:pPr>
            <a:r>
              <a:rPr lang="fa-IR" dirty="0" smtClean="0">
                <a:cs typeface="B Yekan" pitchFamily="2" charset="-78"/>
              </a:rPr>
              <a:t>ماده 56</a:t>
            </a:r>
          </a:p>
          <a:p>
            <a:pPr algn="just" rtl="1">
              <a:buNone/>
            </a:pPr>
            <a:r>
              <a:rPr lang="fa-IR" dirty="0" smtClean="0">
                <a:cs typeface="B Yekan" pitchFamily="2" charset="-78"/>
              </a:rPr>
              <a:t>در حوادث و سوانح ملی و بین المللی با درخواست واحدهای تابعه و تایید رئیس یا دبیرکل، معاونت توسعه منابع انسانی و پشتیبانی می تواند تا سقف اعتبار مربوطه از محل کمک های مردمی و بین المللی و سایر منابع با مسئولیت خود و با رعایت صرفه و صلاح جمعیت نسبت به تامین نیازهای ضروری مطابق دستورالعملی که حداکثر ظرف مدت سه ماه از تاریخ تصویب این آیین نامه به تایید کمیسیون دائمی شورایعالی خواهد رسید اقدام نماید.</a:t>
            </a:r>
          </a:p>
          <a:p>
            <a:pPr algn="just" rtl="1">
              <a:buNone/>
            </a:pPr>
            <a:r>
              <a:rPr lang="fa-IR" dirty="0" smtClean="0">
                <a:cs typeface="B Yekan" pitchFamily="2" charset="-78"/>
              </a:rPr>
              <a:t>تبصره: گزارش هزینه های انجام شده باید حداکثر ظرف مدت یک ماه پس از انجام هزینه های مذکور تهیه و به رئیس جمعیت ارائه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dirty="0" smtClean="0">
                <a:cs typeface="B Yekan" pitchFamily="2" charset="-78"/>
              </a:rPr>
              <a:t>ماده 57</a:t>
            </a:r>
          </a:p>
          <a:p>
            <a:pPr algn="just" rtl="1">
              <a:buNone/>
            </a:pPr>
            <a:r>
              <a:rPr lang="fa-IR" dirty="0" smtClean="0">
                <a:cs typeface="B Yekan" pitchFamily="2" charset="-78"/>
              </a:rPr>
              <a:t>به مدیرعامل استان اجازه داده می شود در هنگام بروز حوادث و سوانح با مسئولیت خود با رعایت صرفه و صلاح جمعیت به منظور تامین نیازهای ضروری نهایت تا سقف معاملات مجاز استان نسبت به رفع نیازهای فوری بدون رعایت مقررات این آیین نامه اقدام نماید.</a:t>
            </a:r>
          </a:p>
          <a:p>
            <a:pPr algn="just" rtl="1">
              <a:buNone/>
            </a:pPr>
            <a:r>
              <a:rPr lang="fa-IR" dirty="0" smtClean="0">
                <a:cs typeface="B Yekan" pitchFamily="2" charset="-78"/>
              </a:rPr>
              <a:t>تبصره: مدیرعامل استان موظف است حداکثر ظرف مدت یک ماه پس از انجام هزینه های مذکور گزارش های مربوطه را تهیه و به دبیرکل جمعیت ارائه نماید.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sz="11500" dirty="0" smtClean="0">
                <a:cs typeface="B Yekan" pitchFamily="2" charset="-78"/>
              </a:rPr>
              <a:t>فصل چهارم</a:t>
            </a:r>
          </a:p>
          <a:p>
            <a:pPr algn="ctr" rtl="1">
              <a:buNone/>
            </a:pPr>
            <a:r>
              <a:rPr lang="fa-IR" sz="11500" dirty="0" smtClean="0">
                <a:cs typeface="B Yekan" pitchFamily="2" charset="-78"/>
              </a:rPr>
              <a:t>معاملات جمعیت</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ماده 58</a:t>
            </a:r>
          </a:p>
          <a:p>
            <a:pPr algn="just" rtl="1">
              <a:buNone/>
            </a:pPr>
            <a:r>
              <a:rPr lang="fa-IR" dirty="0" smtClean="0">
                <a:cs typeface="B Yekan" pitchFamily="2" charset="-78"/>
              </a:rPr>
              <a:t>معاملات جمعیت اعم از خرید، فروش، اجاره، استیجاره، پیمانکاری و غیره باید برحسب مورد از طریق مناقصه یا مزایده انجام شود مگر در موارد ذیل:</a:t>
            </a:r>
          </a:p>
          <a:p>
            <a:pPr algn="just" rtl="1">
              <a:buNone/>
            </a:pPr>
            <a:r>
              <a:rPr lang="fa-IR" dirty="0" smtClean="0">
                <a:cs typeface="B Yekan" pitchFamily="2" charset="-78"/>
              </a:rPr>
              <a:t>الف- خرید اموال منقول، خدمات و حقوقی که به تشخیص و مسئولیت رئیس یا دبیرکل در مرکز و بالاترین مقام اجرایی واحدهای تابعه و یا مقامات مجاز از طرف آنها منحصر به فرد(انحصاری) بوده و دارای انواع مشابه نباشد.</a:t>
            </a:r>
          </a:p>
          <a:p>
            <a:pPr algn="just" rtl="1">
              <a:buNone/>
            </a:pPr>
            <a:r>
              <a:rPr lang="fa-IR" dirty="0" smtClean="0">
                <a:cs typeface="B Yekan" pitchFamily="2" charset="-78"/>
              </a:rPr>
              <a:t>ب- خرید، اجاره به شرط تملیک یا اجاره گرفتن اموال غیرمنقول که به تشخیص و مسئولیت رئیس یا دبیرکل در مرکز و بالاترین مقام اجرایی واحدهای تابعه و یا مقامات مجاز از طرف آنها با کسب نظر از هیات کارشناسان رسمی دادگستری حداقل سه نفر و یا هیات کارشناسان خبره مربوطه در صورت نبود کارشناسان رسمی انجام خواهد شد.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20000"/>
          </a:bodyPr>
          <a:lstStyle/>
          <a:p>
            <a:pPr algn="ctr" rtl="1">
              <a:buNone/>
            </a:pPr>
            <a:r>
              <a:rPr lang="fa-IR" dirty="0" smtClean="0">
                <a:cs typeface="B Yekan" pitchFamily="2" charset="-78"/>
              </a:rPr>
              <a:t>ادامه ماده 58</a:t>
            </a:r>
          </a:p>
          <a:p>
            <a:pPr algn="just" rtl="1">
              <a:buNone/>
            </a:pPr>
            <a:r>
              <a:rPr lang="fa-IR" dirty="0" smtClean="0">
                <a:cs typeface="B Yekan" pitchFamily="2" charset="-78"/>
              </a:rPr>
              <a:t>ج- خرید اموال منقول و غیرمنقول، کالا و خدمات با قیمت تعیین شده یا کمتر یا حقوقی که نرخ های آنها از طرف مراجع قانونی ذی صلاح تعیین شده باشد.</a:t>
            </a:r>
          </a:p>
          <a:p>
            <a:pPr algn="just" rtl="1">
              <a:buNone/>
            </a:pPr>
            <a:r>
              <a:rPr lang="fa-IR" dirty="0" smtClean="0">
                <a:cs typeface="B Yekan" pitchFamily="2" charset="-78"/>
              </a:rPr>
              <a:t>د- تعمیر تجهیزات و ماشین آلات ثابت و متحرک و تامین تجهیزات و ماشین آلات (تنها درصورت جایگزین و مرتبط با تداوم تولید در واحدهای تولیدی) به نحوی که شامل توسعه واحد نشود به تشخیص و مسئولیت رئیس یا دبیرکل در مرکز و بالاترین مقام اجرایی واحدهای تابعه و یا مقامات مجاز از طرف آنها با رعایت صرفه و صلاح جمعیت.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0000" lnSpcReduction="20000"/>
          </a:bodyPr>
          <a:lstStyle/>
          <a:p>
            <a:pPr algn="ctr" rtl="1">
              <a:buNone/>
            </a:pPr>
            <a:r>
              <a:rPr lang="fa-IR" dirty="0" smtClean="0">
                <a:cs typeface="B Yekan" pitchFamily="2" charset="-78"/>
              </a:rPr>
              <a:t>ادامه ماده 58</a:t>
            </a:r>
          </a:p>
          <a:p>
            <a:pPr algn="just" rtl="1">
              <a:buNone/>
            </a:pPr>
            <a:r>
              <a:rPr lang="fa-IR" dirty="0" smtClean="0">
                <a:cs typeface="B Yekan" pitchFamily="2" charset="-78"/>
              </a:rPr>
              <a:t>هـ - خرید خدمات مشاوره اعم از مهندسی مشاور و مشاوره فنی بازرگانی مشتمل بر مطالعه، طراحی و یا مدیریت بر طرح و اجرا و نظارت و یا هر نوع خدمات مشاوره ای و کارشناسی براساس آیین نامه اجرایی مربوطه.</a:t>
            </a:r>
          </a:p>
          <a:p>
            <a:pPr algn="just" rtl="1">
              <a:buNone/>
            </a:pPr>
            <a:r>
              <a:rPr lang="fa-IR" dirty="0" smtClean="0">
                <a:cs typeface="B Yekan" pitchFamily="2" charset="-78"/>
              </a:rPr>
              <a:t>و- خدمات فرهنگی و هنری، آموزشی، ورزشی و نظایر آن به تشخیص و مسئولیت رئیس یا دبیرکل جمعیت که امکان برگزاری مناقصه مقدور نباشد با رعایت صرفه و صلاح جمعیت.</a:t>
            </a:r>
          </a:p>
          <a:p>
            <a:pPr algn="just" rtl="1">
              <a:buNone/>
            </a:pPr>
            <a:r>
              <a:rPr lang="fa-IR" dirty="0" smtClean="0">
                <a:cs typeface="B Yekan" pitchFamily="2" charset="-78"/>
              </a:rPr>
              <a:t>ز- خرید قطعات یدکی برای تعویض و یا تکمیل لوازم و تجهیزات ماشین آلات ثابت و متحرک موجود و همچنین ادوات و ابزار و وسایل اندازه گیری دقیق و لوازم آزمایشگاه های علمی و فنی و نظایر آن که تامین آن با تشخیص رئیس یا دبیرکل از طریق مناقصه امکان پذیر نباشد، با تعیین بهای مورد معامله از سوی حداقل یک نفر کارشناس رشته مربوط که حسب مورد توسط رئیس یا دبیرکل جمعیت یا بالاترین مقام اجرایی واحدهای تابعه انتخاب می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143000"/>
            <a:ext cx="7215238" cy="4911741"/>
          </a:xfrm>
        </p:spPr>
        <p:txBody>
          <a:bodyPr>
            <a:normAutofit fontScale="92500" lnSpcReduction="10000"/>
          </a:bodyPr>
          <a:lstStyle/>
          <a:p>
            <a:pPr algn="ctr" rtl="1">
              <a:buNone/>
            </a:pPr>
            <a:r>
              <a:rPr lang="fa-IR" dirty="0" smtClean="0">
                <a:cs typeface="B Yekan" pitchFamily="2" charset="-78"/>
              </a:rPr>
              <a:t>ادامه ماده 58</a:t>
            </a:r>
          </a:p>
          <a:p>
            <a:pPr algn="just" rtl="1">
              <a:buNone/>
            </a:pPr>
            <a:r>
              <a:rPr lang="fa-IR" dirty="0" smtClean="0">
                <a:cs typeface="B Yekan" pitchFamily="2" charset="-78"/>
              </a:rPr>
              <a:t>ح- در مورد معاملات محرمانه به تشخیص هیات وزیران با رعایت صرفه و صلاح جمعیت.</a:t>
            </a:r>
          </a:p>
          <a:p>
            <a:pPr algn="just" rtl="1">
              <a:buNone/>
            </a:pPr>
            <a:r>
              <a:rPr lang="fa-IR" dirty="0" smtClean="0">
                <a:cs typeface="B Yekan" pitchFamily="2" charset="-78"/>
              </a:rPr>
              <a:t>ط- خرید سهام و تعهدات ناشی از اجرای احکام قضایی.</a:t>
            </a:r>
          </a:p>
          <a:p>
            <a:pPr algn="just" rtl="1">
              <a:buNone/>
            </a:pPr>
            <a:r>
              <a:rPr lang="fa-IR" dirty="0" smtClean="0">
                <a:cs typeface="B Yekan" pitchFamily="2" charset="-78"/>
              </a:rPr>
              <a:t>تبصره: در مواردی که انجام معاملات از محل منابع داخلی و کمک های مردمی بنا به درخواست کتبی و ارائه گزارش توجیهی واحد بهره بردا مبنی بر امکان انجام معامله با رعایت این آیین نامه مقدور نباشد با تشخیص و مسئولیت رئیس یا دبیرکل جمعیت، معامله صورت خواهد گرفت.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dirty="0" smtClean="0">
                <a:cs typeface="B Yekan" pitchFamily="2" charset="-78"/>
              </a:rPr>
              <a:t>ماده 59</a:t>
            </a:r>
          </a:p>
          <a:p>
            <a:pPr algn="just" rtl="1">
              <a:buNone/>
            </a:pPr>
            <a:r>
              <a:rPr lang="fa-IR" dirty="0" smtClean="0">
                <a:cs typeface="B Yekan" pitchFamily="2" charset="-78"/>
              </a:rPr>
              <a:t>طبقه بندی معاملات:</a:t>
            </a:r>
          </a:p>
          <a:p>
            <a:pPr algn="just" rtl="1">
              <a:buNone/>
            </a:pPr>
            <a:r>
              <a:rPr lang="fa-IR" dirty="0" smtClean="0">
                <a:cs typeface="B Yekan" pitchFamily="2" charset="-78"/>
              </a:rPr>
              <a:t>معاملات اعم از مناقصه و مزایده از نظر نصاب به 3 دسته تقسیم می شوند:</a:t>
            </a:r>
          </a:p>
          <a:p>
            <a:pPr algn="just" rtl="1">
              <a:buNone/>
            </a:pPr>
            <a:r>
              <a:rPr lang="fa-IR" dirty="0" smtClean="0">
                <a:cs typeface="B Yekan" pitchFamily="2" charset="-78"/>
              </a:rPr>
              <a:t>1- معاملات کوچک: معاملاتی که در مرکز و کلیه واحدهای تابعه و مراکز شعب و نمایندگی ها انجام می پذیرد و تا سقف تعیین شده از سوی جمعیت است.</a:t>
            </a:r>
          </a:p>
          <a:p>
            <a:pPr algn="just" rtl="1">
              <a:buNone/>
            </a:pPr>
            <a:r>
              <a:rPr lang="fa-IR" dirty="0" smtClean="0">
                <a:cs typeface="B Yekan" pitchFamily="2" charset="-78"/>
              </a:rPr>
              <a:t>2- معاملات متوسط: معاملاتی که در مرکز و کلیه واحدهای تابعه انجام می پذیرد و مبلغ برآورد اولیه آنها بیش از سقف مبلغ معاملات کوچک بوده و از 10 برابر سقف ارزش معاملات کوچک تجاوز نکند.</a:t>
            </a:r>
          </a:p>
          <a:p>
            <a:pPr algn="just" rtl="1">
              <a:buNone/>
            </a:pPr>
            <a:endParaRPr lang="fa-IR" dirty="0" smtClean="0">
              <a:cs typeface="B Yekan"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20000"/>
          </a:bodyPr>
          <a:lstStyle/>
          <a:p>
            <a:pPr algn="ctr" rtl="1">
              <a:buNone/>
            </a:pPr>
            <a:r>
              <a:rPr lang="fa-IR" dirty="0" smtClean="0">
                <a:cs typeface="B Yekan" pitchFamily="2" charset="-78"/>
              </a:rPr>
              <a:t>ادامه ماده 59</a:t>
            </a:r>
          </a:p>
          <a:p>
            <a:pPr algn="just" rtl="1">
              <a:buNone/>
            </a:pPr>
            <a:r>
              <a:rPr lang="fa-IR" dirty="0" smtClean="0">
                <a:cs typeface="B Yekan" pitchFamily="2" charset="-78"/>
              </a:rPr>
              <a:t>3- معاملات بزرگ: معاملاتی که در مرکز و کلیه واحدهای تابعه انجام می پذیرد و مبلغ برآورد اولیه آنها بیش از سقف مبلغ معاملات کوچک باشد.</a:t>
            </a:r>
          </a:p>
          <a:p>
            <a:pPr algn="just" rtl="1">
              <a:buNone/>
            </a:pPr>
            <a:r>
              <a:rPr lang="fa-IR" dirty="0" smtClean="0">
                <a:cs typeface="B Yekan" pitchFamily="2" charset="-78"/>
              </a:rPr>
              <a:t>تبصره1: همه ساله حد نصاب معاملات و حدود اختیارات مجاز واحدهای تابعه جمعیت جهت انجام معاملات از سوی دبیرکل و خزانه دارکل و ذیحسابی تعیین می شود.</a:t>
            </a:r>
          </a:p>
          <a:p>
            <a:pPr algn="just" rtl="1">
              <a:buNone/>
            </a:pPr>
            <a:r>
              <a:rPr lang="fa-IR" dirty="0" smtClean="0">
                <a:cs typeface="B Yekan" pitchFamily="2" charset="-78"/>
              </a:rPr>
              <a:t>تبصره2: انعقاد قرارداد در مرکز متفقا با امضای دبیرکل و خزانه دارکل و ذیحساب و مقامات مجاز از طرف آنها و در واحدهای تابعه تا سقف معاملات مجاز بر عهده بالاترین مقام اجرایی و خزانه دار و عامل ذیحساب مربوطه است.</a:t>
            </a:r>
          </a:p>
          <a:p>
            <a:pPr algn="just" rtl="1">
              <a:buNone/>
            </a:pPr>
            <a:endParaRPr lang="fa-IR" dirty="0" smtClean="0">
              <a:cs typeface="B Yekan" pitchFamily="2" charset="-78"/>
            </a:endParaRP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dirty="0" smtClean="0">
                <a:cs typeface="B Yekan" pitchFamily="2" charset="-78"/>
              </a:rPr>
              <a:t>ماده 60</a:t>
            </a:r>
          </a:p>
          <a:p>
            <a:pPr algn="just" rtl="1">
              <a:buNone/>
            </a:pPr>
            <a:r>
              <a:rPr lang="fa-IR" dirty="0" smtClean="0">
                <a:cs typeface="B Yekan" pitchFamily="2" charset="-78"/>
              </a:rPr>
              <a:t>شورای معاملات:</a:t>
            </a:r>
          </a:p>
          <a:p>
            <a:pPr algn="just" rtl="1">
              <a:buNone/>
            </a:pPr>
            <a:r>
              <a:rPr lang="fa-IR" dirty="0" smtClean="0">
                <a:cs typeface="B Yekan" pitchFamily="2" charset="-78"/>
              </a:rPr>
              <a:t>اعضای شورای معاملات عبارتند از:</a:t>
            </a:r>
          </a:p>
          <a:p>
            <a:pPr algn="just" rtl="1">
              <a:buFontTx/>
              <a:buChar char="-"/>
            </a:pPr>
            <a:r>
              <a:rPr lang="fa-IR" dirty="0" smtClean="0">
                <a:cs typeface="B Yekan" pitchFamily="2" charset="-78"/>
              </a:rPr>
              <a:t>رئیس یا دبیرکل یا نماینده رئیس(یک نفر)</a:t>
            </a:r>
          </a:p>
          <a:p>
            <a:pPr algn="just" rtl="1">
              <a:buFontTx/>
              <a:buChar char="-"/>
            </a:pPr>
            <a:r>
              <a:rPr lang="fa-IR" dirty="0" smtClean="0">
                <a:cs typeface="B Yekan" pitchFamily="2" charset="-78"/>
              </a:rPr>
              <a:t>خزانه دارکل و ذیحساب(یک نفر)</a:t>
            </a:r>
          </a:p>
          <a:p>
            <a:pPr algn="just" rtl="1">
              <a:buFontTx/>
              <a:buChar char="-"/>
            </a:pPr>
            <a:r>
              <a:rPr lang="fa-IR" dirty="0" smtClean="0">
                <a:cs typeface="B Yekan" pitchFamily="2" charset="-78"/>
              </a:rPr>
              <a:t>معاون توسعه منابع انسانی و پشتیبانی</a:t>
            </a:r>
          </a:p>
          <a:p>
            <a:pPr algn="just" rtl="1">
              <a:buFontTx/>
              <a:buChar char="-"/>
            </a:pPr>
            <a:r>
              <a:rPr lang="fa-IR" dirty="0" smtClean="0">
                <a:cs typeface="B Yekan" pitchFamily="2" charset="-78"/>
              </a:rPr>
              <a:t>معاون حقوقی و امور مجلس (یک نفر)</a:t>
            </a:r>
          </a:p>
          <a:p>
            <a:pPr algn="just" rtl="1">
              <a:buFontTx/>
              <a:buChar char="-"/>
            </a:pPr>
            <a:r>
              <a:rPr lang="fa-IR" dirty="0" smtClean="0">
                <a:cs typeface="B Yekan" pitchFamily="2" charset="-78"/>
              </a:rPr>
              <a:t>بالاترین مقام بهره بردار حسب مورد</a:t>
            </a:r>
          </a:p>
          <a:p>
            <a:pPr algn="just" rtl="1">
              <a:buFontTx/>
              <a:buChar char="-"/>
            </a:pPr>
            <a:r>
              <a:rPr lang="fa-IR" dirty="0" smtClean="0">
                <a:cs typeface="B Yekan" pitchFamily="2" charset="-78"/>
              </a:rPr>
              <a:t>مدیرکل حراست (عضو ناظر بدون حق رای)</a:t>
            </a:r>
          </a:p>
          <a:p>
            <a:pPr algn="just" rtl="1">
              <a:buFontTx/>
              <a:buChar char="-"/>
            </a:pPr>
            <a:r>
              <a:rPr lang="fa-IR" dirty="0" smtClean="0">
                <a:cs typeface="B Yekan" pitchFamily="2" charset="-78"/>
              </a:rPr>
              <a:t>مدیرکل ارزیابی عملکرد و پاسخگویی به شکایات (عضو ناظر بدون حق رای)</a:t>
            </a:r>
          </a:p>
          <a:p>
            <a:pPr algn="just" rtl="1">
              <a:buNone/>
            </a:pPr>
            <a:endParaRPr lang="fa-IR" dirty="0" smtClean="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ادامه ماده 60</a:t>
            </a:r>
          </a:p>
          <a:p>
            <a:pPr algn="just" rtl="1">
              <a:buNone/>
            </a:pPr>
            <a:r>
              <a:rPr lang="fa-IR" dirty="0" smtClean="0">
                <a:cs typeface="B Yekan" pitchFamily="2" charset="-78"/>
              </a:rPr>
              <a:t>تبصره1: ترکیب شورای معاملات در واحدهای تابعه عبارتند از:</a:t>
            </a:r>
          </a:p>
          <a:p>
            <a:pPr algn="just" rtl="1">
              <a:buFontTx/>
              <a:buChar char="-"/>
            </a:pPr>
            <a:r>
              <a:rPr lang="fa-IR" dirty="0" smtClean="0">
                <a:cs typeface="B Yekan" pitchFamily="2" charset="-78"/>
              </a:rPr>
              <a:t>بالاترین مقام اجرایی</a:t>
            </a:r>
          </a:p>
          <a:p>
            <a:pPr algn="just" rtl="1">
              <a:buFontTx/>
              <a:buChar char="-"/>
            </a:pPr>
            <a:r>
              <a:rPr lang="fa-IR" dirty="0" smtClean="0">
                <a:cs typeface="B Yekan" pitchFamily="2" charset="-78"/>
              </a:rPr>
              <a:t>خزانه دار و عامل ذیحساب</a:t>
            </a:r>
          </a:p>
          <a:p>
            <a:pPr algn="just" rtl="1">
              <a:buFontTx/>
              <a:buChar char="-"/>
            </a:pPr>
            <a:r>
              <a:rPr lang="fa-IR" dirty="0" smtClean="0">
                <a:cs typeface="B Yekan" pitchFamily="2" charset="-78"/>
              </a:rPr>
              <a:t>معاون منابع انسانی و پشتیبانی</a:t>
            </a:r>
          </a:p>
          <a:p>
            <a:pPr algn="just" rtl="1">
              <a:buFontTx/>
              <a:buChar char="-"/>
            </a:pPr>
            <a:r>
              <a:rPr lang="fa-IR" dirty="0" smtClean="0">
                <a:cs typeface="B Yekan" pitchFamily="2" charset="-78"/>
              </a:rPr>
              <a:t>مسئول امور حقوقی</a:t>
            </a:r>
          </a:p>
          <a:p>
            <a:pPr algn="just" rtl="1">
              <a:buFontTx/>
              <a:buChar char="-"/>
            </a:pPr>
            <a:r>
              <a:rPr lang="fa-IR" dirty="0" smtClean="0">
                <a:cs typeface="B Yekan" pitchFamily="2" charset="-78"/>
              </a:rPr>
              <a:t>نماینده واحد درخواست کننده</a:t>
            </a:r>
          </a:p>
          <a:p>
            <a:pPr algn="just" rtl="1">
              <a:buFontTx/>
              <a:buChar char="-"/>
            </a:pPr>
            <a:r>
              <a:rPr lang="fa-IR" dirty="0" smtClean="0">
                <a:cs typeface="B Yekan" pitchFamily="2" charset="-78"/>
              </a:rPr>
              <a:t>مسئول حراست (عضو ناظر بدون حق رای)</a:t>
            </a:r>
          </a:p>
          <a:p>
            <a:pPr algn="just" rtl="1">
              <a:buFontTx/>
              <a:buChar char="-"/>
            </a:pPr>
            <a:r>
              <a:rPr lang="fa-IR" dirty="0" smtClean="0">
                <a:cs typeface="B Yekan" pitchFamily="2" charset="-78"/>
              </a:rPr>
              <a:t>مسئول ارزیابی و عملکرد (عضو ناظر بدون حق رای)</a:t>
            </a:r>
          </a:p>
          <a:p>
            <a:pPr algn="just" rtl="1">
              <a:buNone/>
            </a:pPr>
            <a:endParaRPr lang="fa-IR" dirty="0" smtClean="0">
              <a:cs typeface="B Yekan" pitchFamily="2" charset="-78"/>
            </a:endParaRPr>
          </a:p>
          <a:p>
            <a:pPr algn="just" rtl="1">
              <a:buNone/>
            </a:pPr>
            <a:r>
              <a:rPr lang="fa-IR" dirty="0" smtClean="0">
                <a:cs typeface="B Yekan" pitchFamily="2" charset="-78"/>
              </a:rPr>
              <a:t>تبصره2: حضور سه نفر اول ترکیب شورای معاملات در جلسات الزامی است و رای با اکثریت این اعضاء 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61</a:t>
            </a:r>
          </a:p>
          <a:p>
            <a:pPr algn="just" rtl="1">
              <a:buNone/>
            </a:pPr>
            <a:r>
              <a:rPr lang="fa-IR" dirty="0" smtClean="0">
                <a:cs typeface="B Yekan" pitchFamily="2" charset="-78"/>
              </a:rPr>
              <a:t>فروش املاک و مستغلات:</a:t>
            </a:r>
          </a:p>
          <a:p>
            <a:pPr algn="just" rtl="1">
              <a:buNone/>
            </a:pPr>
            <a:r>
              <a:rPr lang="fa-IR" dirty="0" smtClean="0">
                <a:cs typeface="B Yekan" pitchFamily="2" charset="-78"/>
              </a:rPr>
              <a:t>تصمیم گیری درخصوص مجوز فروش املاک و مستغلات جمعیت (اموال غیرمنقول) تا سقف پنجاه میلیارد ریال با تصویب کمیسیون دائمی کارشناسی شورایعالی است که گزارش آن باید به شورایعالی ارائه شود و مازاد بر آن برعهده شورایعالی جمعیت 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5186378"/>
          </a:xfrm>
        </p:spPr>
        <p:txBody>
          <a:bodyPr>
            <a:normAutofit fontScale="70000" lnSpcReduction="20000"/>
          </a:bodyPr>
          <a:lstStyle/>
          <a:p>
            <a:pPr algn="ctr" rtl="1">
              <a:buNone/>
            </a:pPr>
            <a:r>
              <a:rPr lang="fa-IR" dirty="0" smtClean="0">
                <a:cs typeface="B Yekan" pitchFamily="2" charset="-78"/>
              </a:rPr>
              <a:t>ماده 62</a:t>
            </a:r>
          </a:p>
          <a:p>
            <a:pPr algn="just" rtl="1">
              <a:buNone/>
            </a:pPr>
            <a:r>
              <a:rPr lang="fa-IR" dirty="0" smtClean="0">
                <a:cs typeface="B Yekan" pitchFamily="2" charset="-78"/>
              </a:rPr>
              <a:t>ترک تشریفات مناقصه:</a:t>
            </a:r>
          </a:p>
          <a:p>
            <a:pPr algn="just" rtl="1">
              <a:buNone/>
            </a:pPr>
            <a:r>
              <a:rPr lang="fa-IR" dirty="0" smtClean="0">
                <a:cs typeface="B Yekan" pitchFamily="2" charset="-78"/>
              </a:rPr>
              <a:t>در مواردی که انجام مناقصه براساس گزارش توجیهی هر یک از واحدهای تابعه به تشخیص هیات سه نفره مرکب از خزانه دارکل و ذیحساب، معاون توسعه منابع انسانی و پشتیبانی و یک نفر از کارکنان خبره و متعهد به انتخاب رئیس جمعیت میسر نباشد، هیات مذکور با رعایت صرفه و صلاح جمعیت و سایر مقررات مربوطه در هر مورد برای یک نوع کالا یا خدمت تعیین و اعلام خواهد نمود.</a:t>
            </a:r>
          </a:p>
          <a:p>
            <a:pPr algn="just" rtl="1">
              <a:buNone/>
            </a:pPr>
            <a:endParaRPr lang="fa-IR" dirty="0" smtClean="0">
              <a:cs typeface="B Yekan" pitchFamily="2" charset="-78"/>
            </a:endParaRPr>
          </a:p>
          <a:p>
            <a:pPr algn="just" rtl="1">
              <a:buNone/>
            </a:pPr>
            <a:r>
              <a:rPr lang="fa-IR" dirty="0" smtClean="0">
                <a:cs typeface="B Yekan" pitchFamily="2" charset="-78"/>
              </a:rPr>
              <a:t>تبصره1: درصورتی که معامله بیش از 50 برابر نصاب معاملات کوچک تا سقف 200 برابر آن باشد انجام معامله پس از تصویب هیات مذکور حسب مورد با تایید رئیس یا دبیرکل میسر خواهد بود.</a:t>
            </a:r>
          </a:p>
          <a:p>
            <a:pPr algn="just" rtl="1">
              <a:buNone/>
            </a:pPr>
            <a:endParaRPr lang="fa-IR" dirty="0" smtClean="0">
              <a:cs typeface="B Yekan" pitchFamily="2" charset="-78"/>
            </a:endParaRPr>
          </a:p>
          <a:p>
            <a:pPr algn="just" rtl="1">
              <a:buNone/>
            </a:pPr>
            <a:r>
              <a:rPr lang="fa-IR" dirty="0" smtClean="0">
                <a:cs typeface="B Yekan" pitchFamily="2" charset="-78"/>
              </a:rPr>
              <a:t>تبصره2: معاملات بیش از سقف 200 برابر نصاب معاملات کوچک از محل منابع داخلی پس از تصویب کمیسیون دائمی شورایعالی میسر 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63</a:t>
            </a:r>
          </a:p>
          <a:p>
            <a:pPr algn="just" rtl="1">
              <a:buNone/>
            </a:pPr>
            <a:r>
              <a:rPr lang="fa-IR" dirty="0" smtClean="0">
                <a:cs typeface="B Yekan" pitchFamily="2" charset="-78"/>
              </a:rPr>
              <a:t>انواع تضمین:</a:t>
            </a:r>
          </a:p>
          <a:p>
            <a:pPr algn="just" rtl="1">
              <a:buFontTx/>
              <a:buChar char="-"/>
            </a:pPr>
            <a:r>
              <a:rPr lang="fa-IR" dirty="0" smtClean="0">
                <a:cs typeface="B Yekan" pitchFamily="2" charset="-78"/>
              </a:rPr>
              <a:t>تضمین شرکت در مناقصه (وجه التزام)</a:t>
            </a:r>
          </a:p>
          <a:p>
            <a:pPr algn="just" rtl="1">
              <a:buFontTx/>
              <a:buChar char="-"/>
            </a:pPr>
            <a:r>
              <a:rPr lang="fa-IR" dirty="0" smtClean="0">
                <a:cs typeface="B Yekan" pitchFamily="2" charset="-78"/>
              </a:rPr>
              <a:t>تضمین انجام تعهدات</a:t>
            </a:r>
          </a:p>
          <a:p>
            <a:pPr algn="just" rtl="1">
              <a:buFontTx/>
              <a:buChar char="-"/>
            </a:pPr>
            <a:r>
              <a:rPr lang="fa-IR" dirty="0" smtClean="0">
                <a:cs typeface="B Yekan" pitchFamily="2" charset="-78"/>
              </a:rPr>
              <a:t>تضمین پیش پرداخت</a:t>
            </a:r>
          </a:p>
          <a:p>
            <a:pPr algn="just" rtl="1">
              <a:buFontTx/>
              <a:buChar char="-"/>
            </a:pPr>
            <a:r>
              <a:rPr lang="fa-IR" dirty="0" smtClean="0">
                <a:cs typeface="B Yekan" pitchFamily="2" charset="-78"/>
              </a:rPr>
              <a:t>تضمین حسن انجام کار</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dirty="0" smtClean="0">
                <a:cs typeface="B Yekan" pitchFamily="2" charset="-78"/>
              </a:rPr>
              <a:t>ماده 64</a:t>
            </a:r>
          </a:p>
          <a:p>
            <a:pPr algn="just" rtl="1">
              <a:buNone/>
            </a:pPr>
            <a:r>
              <a:rPr lang="fa-IR" dirty="0" smtClean="0">
                <a:cs typeface="B Yekan" pitchFamily="2" charset="-78"/>
              </a:rPr>
              <a:t>انواع ضمانت نامه های معتبر در معاملات به شرح زیر است:</a:t>
            </a:r>
          </a:p>
          <a:p>
            <a:pPr algn="just" rtl="1">
              <a:buNone/>
            </a:pPr>
            <a:r>
              <a:rPr lang="fa-IR" dirty="0" smtClean="0">
                <a:cs typeface="B Yekan" pitchFamily="2" charset="-78"/>
              </a:rPr>
              <a:t>الف- ضمانت نامه بانکی</a:t>
            </a:r>
          </a:p>
          <a:p>
            <a:pPr algn="just" rtl="1">
              <a:buNone/>
            </a:pPr>
            <a:r>
              <a:rPr lang="fa-IR" dirty="0" smtClean="0">
                <a:cs typeface="B Yekan" pitchFamily="2" charset="-78"/>
              </a:rPr>
              <a:t>ب- ضمانت نامه های صادره از سوی موسسات اعتباری غیر بانکی که دارای مجوز لازم از طرف بانک مرکزی جمهوری اسلامی ایران هستند.</a:t>
            </a:r>
          </a:p>
          <a:p>
            <a:pPr algn="just" rtl="1">
              <a:buNone/>
            </a:pPr>
            <a:r>
              <a:rPr lang="fa-IR" dirty="0" smtClean="0">
                <a:cs typeface="B Yekan" pitchFamily="2" charset="-78"/>
              </a:rPr>
              <a:t>ج- وجه نقد</a:t>
            </a:r>
          </a:p>
          <a:p>
            <a:pPr algn="just" rtl="1">
              <a:buNone/>
            </a:pPr>
            <a:r>
              <a:rPr lang="fa-IR" dirty="0" smtClean="0">
                <a:cs typeface="B Yekan" pitchFamily="2" charset="-78"/>
              </a:rPr>
              <a:t>د- سفته با امضای صاحبان امضای مجاز یا مهر شرکت</a:t>
            </a:r>
          </a:p>
          <a:p>
            <a:pPr algn="just" rtl="1">
              <a:buNone/>
            </a:pPr>
            <a:endParaRPr lang="fa-IR" dirty="0" smtClean="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ادامه ماده 64</a:t>
            </a:r>
          </a:p>
          <a:p>
            <a:pPr algn="just" rtl="1">
              <a:buNone/>
            </a:pPr>
            <a:r>
              <a:rPr lang="fa-IR" dirty="0" smtClean="0">
                <a:cs typeface="B Yekan" pitchFamily="2" charset="-78"/>
              </a:rPr>
              <a:t>هـ - وثیقه ملکی معادل نود درصد (90%) ارزش کارشناسی رسمی آن که سهل البیع باشد.</a:t>
            </a:r>
          </a:p>
          <a:p>
            <a:pPr algn="just" rtl="1">
              <a:buNone/>
            </a:pPr>
            <a:r>
              <a:rPr lang="fa-IR" dirty="0" smtClean="0">
                <a:cs typeface="B Yekan" pitchFamily="2" charset="-78"/>
              </a:rPr>
              <a:t>و- تعهدات صادره از سوی رئیس هیات مدیره یا مدیرعامل و بالاترین مقام مالی شرکت های وابسته به جمعیت</a:t>
            </a:r>
          </a:p>
          <a:p>
            <a:pPr algn="just" rtl="1">
              <a:buNone/>
            </a:pPr>
            <a:r>
              <a:rPr lang="fa-IR" dirty="0" smtClean="0">
                <a:cs typeface="B Yekan" pitchFamily="2" charset="-78"/>
              </a:rPr>
              <a:t>ز- تعهدات صادره از سوی بالاترین مقام دستگاه اجرایی و ذیحسابان مربوطه.</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65</a:t>
            </a:r>
          </a:p>
          <a:p>
            <a:pPr algn="just" rtl="1">
              <a:buNone/>
            </a:pPr>
            <a:r>
              <a:rPr lang="fa-IR" dirty="0" smtClean="0">
                <a:cs typeface="B Yekan" pitchFamily="2" charset="-78"/>
              </a:rPr>
              <a:t>در موارد خاص میزان پیش پرداخت و همچنین میزان تنخواه گردان و سپرده حسن انجام کار و نوع میزان تضمینی که باید در قبال پیش پرداخت و یا حسن انجام کار اخذ شود به تشخیص و مسئولیت رئیس یا دبیرکل و با هماهنگی خزانه دارکل و ذیحساب 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66</a:t>
            </a:r>
          </a:p>
          <a:p>
            <a:pPr algn="just" rtl="1">
              <a:buNone/>
            </a:pPr>
            <a:r>
              <a:rPr lang="fa-IR" sz="2400" dirty="0" smtClean="0">
                <a:cs typeface="B Yekan" pitchFamily="2" charset="-78"/>
              </a:rPr>
              <a:t>انواع و میزان تضمینات قراردادها به شرح جدول زیر می باشد: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pic>
        <p:nvPicPr>
          <p:cNvPr id="6" name="Picture 5" descr="Scan10001.JPG"/>
          <p:cNvPicPr>
            <a:picLocks noChangeAspect="1"/>
          </p:cNvPicPr>
          <p:nvPr/>
        </p:nvPicPr>
        <p:blipFill>
          <a:blip r:embed="rId4" cstate="print"/>
          <a:stretch>
            <a:fillRect/>
          </a:stretch>
        </p:blipFill>
        <p:spPr>
          <a:xfrm>
            <a:off x="1371600" y="2286000"/>
            <a:ext cx="6329172" cy="3663850"/>
          </a:xfrm>
          <a:prstGeom prst="rect">
            <a:avLst/>
          </a:prstGeom>
        </p:spPr>
      </p:pic>
      <p:sp>
        <p:nvSpPr>
          <p:cNvPr id="7" name="Title 6"/>
          <p:cNvSpPr>
            <a:spLocks noGrp="1"/>
          </p:cNvSpPr>
          <p:nvPr>
            <p:ph type="title"/>
          </p:nvPr>
        </p:nvSpPr>
        <p:spPr/>
        <p:txBody>
          <a:bodyPr/>
          <a:lstStyle/>
          <a:p>
            <a:endParaRPr lang="fa-IR"/>
          </a:p>
        </p:txBody>
      </p:sp>
      <p:sp>
        <p:nvSpPr>
          <p:cNvPr id="8"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sz="11500" dirty="0" smtClean="0">
                <a:cs typeface="B Yekan" pitchFamily="2" charset="-78"/>
              </a:rPr>
              <a:t>فصل پنجم</a:t>
            </a:r>
          </a:p>
          <a:p>
            <a:pPr algn="ctr" rtl="1">
              <a:buNone/>
            </a:pPr>
            <a:r>
              <a:rPr lang="fa-IR" sz="11500" dirty="0" smtClean="0">
                <a:cs typeface="B Yekan" pitchFamily="2" charset="-78"/>
              </a:rPr>
              <a:t>نظارت مالی</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67</a:t>
            </a:r>
          </a:p>
          <a:p>
            <a:pPr algn="just" rtl="1">
              <a:buNone/>
            </a:pPr>
            <a:r>
              <a:rPr lang="fa-IR" dirty="0" smtClean="0">
                <a:cs typeface="B Yekan" pitchFamily="2" charset="-78"/>
              </a:rPr>
              <a:t>نظارت مالی بر تنظیم و اجرای بودجه و مصرف هزینه ها مطابق قانون اساسنامه جمعیت، بر عهده خزانه دارکل و ذیحساب بوده و در سایر واحدهای تابعه جمعیت بر عهده خزانه داران و عاملان ذیحساب مراکز ذیربط است.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68</a:t>
            </a:r>
          </a:p>
          <a:p>
            <a:pPr algn="just" rtl="1">
              <a:buNone/>
            </a:pPr>
            <a:r>
              <a:rPr lang="fa-IR" dirty="0" smtClean="0">
                <a:cs typeface="B Yekan" pitchFamily="2" charset="-78"/>
              </a:rPr>
              <a:t>خزانه داری کل و ذیحساب جمعیت مکلف ایت با رعایت قوانین و مقررات نسبت به ایجاد وحدت رویه در مورد اعمال نظارت قبل از خرج اقدام نماید.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20000"/>
          </a:bodyPr>
          <a:lstStyle/>
          <a:p>
            <a:pPr algn="ctr" rtl="1">
              <a:buNone/>
            </a:pPr>
            <a:r>
              <a:rPr lang="fa-IR" dirty="0" smtClean="0">
                <a:cs typeface="B Yekan" pitchFamily="2" charset="-78"/>
              </a:rPr>
              <a:t>ماده 69</a:t>
            </a:r>
          </a:p>
          <a:p>
            <a:pPr algn="just" rtl="1">
              <a:buNone/>
            </a:pPr>
            <a:r>
              <a:rPr lang="fa-IR" dirty="0" smtClean="0">
                <a:cs typeface="B Yekan" pitchFamily="2" charset="-78"/>
              </a:rPr>
              <a:t>خزانه دارکل و ذیحساب جمعیت موظف است طبق اساسنامه جمعیت نظارت های مالی و محاسباتی لازم را به طور مستمر به منظور حصول اطمینان از صحت عملکرد مالی سازمانها، موسسات و استانها و شعب اعمال نماید.</a:t>
            </a:r>
          </a:p>
          <a:p>
            <a:pPr algn="just" rtl="1">
              <a:buNone/>
            </a:pPr>
            <a:r>
              <a:rPr lang="fa-IR" dirty="0" smtClean="0">
                <a:cs typeface="B Yekan" pitchFamily="2" charset="-78"/>
              </a:rPr>
              <a:t>تبصره: خزانه داران و عاملین ذیحساب استانها مکلفند نظارت مالی و محاسباتی لازم را به طور مستمر به منظور حصول اطمینان از صحت عملکرد مالی شعب و واحدهای تابعه خود اعمال نموده و درصورت مشاهده هرگونه تخلف مراتب را به خزانه داری کل و ذیحسابی گزارش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5033978"/>
          </a:xfrm>
        </p:spPr>
        <p:txBody>
          <a:bodyPr>
            <a:normAutofit fontScale="70000" lnSpcReduction="20000"/>
          </a:bodyPr>
          <a:lstStyle/>
          <a:p>
            <a:pPr algn="ctr" rtl="1">
              <a:buNone/>
            </a:pPr>
            <a:r>
              <a:rPr lang="fa-IR" dirty="0" smtClean="0">
                <a:cs typeface="B Yekan" pitchFamily="2" charset="-78"/>
              </a:rPr>
              <a:t>ماده 70</a:t>
            </a:r>
          </a:p>
          <a:p>
            <a:pPr algn="just" rtl="1">
              <a:buNone/>
            </a:pPr>
            <a:r>
              <a:rPr lang="fa-IR" dirty="0" smtClean="0">
                <a:cs typeface="B Yekan" pitchFamily="2" charset="-78"/>
              </a:rPr>
              <a:t>درصورتیکه خزانه دارکل و ذیحساب در مرکز و خزانه داران و عاملین ذیحساب واحدهای تابعه و خزانه داران شعب انجام خرجی را بر خلاف قانون و مقررات تشخیص دهند، مراتب را باید با ذکر مستند قانونی مربوطه بصورت کتبی به مقام صادر کننده دستور خرج اعلام کنند. مقام صادر کننده دستور پس از وصول گزارش، چنانچه دستور خود را منطبق با قوانین و مقررات تشخیص داده و مسئولیت قانونی بودن دستور خود را کتبا با ذکر مستند قانونی به عهده گیرد، مشارالیه مکلف است وجه مربوطه را پس از ضمیمه نمودن دستور کتبی متضمن قبول مسئولیت مذکور پرداخت و مراتب را با ذکر مستندات قانونی، خزانه داران شعب به خزانه داران استان و خزانه داران سازمانها، موسسات و استانها به خزانه دارکل و ذیحساب اعلام و خزانه دارکل و ذیحساب چنانچه مورد را خلاف قانون تشخیص دهد مراتب را مطابق قانون اساسنامه عمل خواهد نمود.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dirty="0" smtClean="0">
                <a:cs typeface="B Yekan" pitchFamily="2" charset="-78"/>
              </a:rPr>
              <a:t>ماده 71</a:t>
            </a:r>
          </a:p>
          <a:p>
            <a:pPr algn="just" rtl="1">
              <a:buNone/>
            </a:pPr>
            <a:r>
              <a:rPr lang="fa-IR" dirty="0" smtClean="0">
                <a:cs typeface="B Yekan" pitchFamily="2" charset="-78"/>
              </a:rPr>
              <a:t>در مواردی که در اثر تعهد زائد بر اعتبار یا عدم رعایت مقررات این آیین نامه خدمتی انجام شود یا مالی به تصرف جمعیت درآید، واحد ذیربط مکلف به رد معامله مربوطه است و درصورتی که رد عین آن میسر نبود و یا فروشنده از قبول آن امتناع داشته باشد و همچنین در مورد خدمات انجام شده مکلف به قبول و وجه مورد معامله در حدود اعتبارات موجود یا اعتبارات سال بعد واحد مربوطه قابل پرداخت است و اقدامات فوق مانع تعقیب قانونی متخلف نخواهد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72</a:t>
            </a:r>
          </a:p>
          <a:p>
            <a:pPr algn="just" rtl="1">
              <a:buNone/>
            </a:pPr>
            <a:r>
              <a:rPr lang="fa-IR" dirty="0" smtClean="0">
                <a:cs typeface="B Yekan" pitchFamily="2" charset="-78"/>
              </a:rPr>
              <a:t>درصورتی که براساس دستور مقامات مجاز و یا گواهی خلاف واقع خزانه دارکل و ذیحساب، خزانه داران و عاملین ذیحساب واحدهای تابعه و شعب زائد بر اعتبار مصوب نسبت به تامین اعتبار و یا بر خلاف قانون وجهی پرداخت و تعهدی ایجاد نمایند هر یک از این تخلفات در حکم تصرف غیرقانونی در وجوه و اموال جمعیت محسوب خواهد شد.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57778"/>
          </a:xfrm>
        </p:spPr>
        <p:txBody>
          <a:bodyPr>
            <a:normAutofit fontScale="70000" lnSpcReduction="20000"/>
          </a:bodyPr>
          <a:lstStyle/>
          <a:p>
            <a:pPr algn="ctr" rtl="1">
              <a:buNone/>
            </a:pPr>
            <a:r>
              <a:rPr lang="fa-IR" dirty="0" smtClean="0">
                <a:cs typeface="B Yekan" pitchFamily="2" charset="-78"/>
              </a:rPr>
              <a:t>ماده 73</a:t>
            </a:r>
          </a:p>
          <a:p>
            <a:pPr algn="just" rtl="1">
              <a:buNone/>
            </a:pPr>
            <a:r>
              <a:rPr lang="fa-IR" dirty="0" smtClean="0">
                <a:cs typeface="B Yekan" pitchFamily="2" charset="-78"/>
              </a:rPr>
              <a:t>در مواقعی که خزانه دار و عامل ذیحساب تغییر سمت دهد و یا به هر عنوان سمت مذکور از وی سلب شود، خزانه دار و عامل ذیحساب قبلی و بعدی مکلفند حداکثر ظرف مدت یک ماه از تاریخ اشتغال خزانه دار و عامل ذیحساب جدید براساس دستورالعملی که توسط خزانه داری کل و ذیحسابی تهیه می شود سوابق را با تنظیم صورت مجلس تحویل و تحول نمایند، این صورت مجلس باید به امضای تحویل دهنده، تحویل گیرنده، نماینده خزانه دارکل و ذیحساب و تایید بالاترین مقام واحد مربوطه رسیده و نسخه اول آن به خزانه داری کل و ذیحسابی ارسال شود.</a:t>
            </a:r>
          </a:p>
          <a:p>
            <a:pPr algn="just" rtl="1">
              <a:buNone/>
            </a:pPr>
            <a:endParaRPr lang="fa-IR" dirty="0" smtClean="0">
              <a:cs typeface="B Yekan" pitchFamily="2" charset="-78"/>
            </a:endParaRPr>
          </a:p>
          <a:p>
            <a:pPr algn="just" rtl="1">
              <a:buNone/>
            </a:pPr>
            <a:r>
              <a:rPr lang="fa-IR" dirty="0" smtClean="0">
                <a:cs typeface="B Yekan" pitchFamily="2" charset="-78"/>
              </a:rPr>
              <a:t>تبصره: در مواردی که خزانه دار و عامل ذیحساب از تحویل ابواب جمعی خود استنکاف نماید و یا به هر علتی شرکت او در امر تحویل و تحول میسر نباشد، ابواب جمعی وی با حضور نماینده خزانه دارکل و ذیحساب به خزانه دار و عامل ذیحساب جدید تحویل داده خواهد شد.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sz="11500" dirty="0" smtClean="0">
                <a:cs typeface="B Yekan" pitchFamily="2" charset="-78"/>
              </a:rPr>
              <a:t>فصل ششم</a:t>
            </a:r>
          </a:p>
          <a:p>
            <a:pPr algn="ctr" rtl="1">
              <a:buNone/>
            </a:pPr>
            <a:r>
              <a:rPr lang="fa-IR" sz="11500" dirty="0" smtClean="0">
                <a:cs typeface="B Yekan" pitchFamily="2" charset="-78"/>
              </a:rPr>
              <a:t>تنظیم حساب و تفریغ بودجه</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85000" lnSpcReduction="10000"/>
          </a:bodyPr>
          <a:lstStyle/>
          <a:p>
            <a:pPr algn="ctr" rtl="1">
              <a:buNone/>
            </a:pPr>
            <a:r>
              <a:rPr lang="fa-IR" dirty="0" smtClean="0">
                <a:cs typeface="B Yekan" pitchFamily="2" charset="-78"/>
              </a:rPr>
              <a:t>ماده 74</a:t>
            </a:r>
          </a:p>
          <a:p>
            <a:pPr algn="just" rtl="1">
              <a:buNone/>
            </a:pPr>
            <a:r>
              <a:rPr lang="fa-IR" dirty="0" smtClean="0">
                <a:cs typeface="B Yekan" pitchFamily="2" charset="-78"/>
              </a:rPr>
              <a:t>مبنای انجام عملیات مالی جمعیت در منابع دریافتی از دولت بر مبنای روش های حسابداری تعیین شده از سوی مراجع ذیصلاح بوده و درخصوص منابع داخلی بر مبنای روش حسابداری تعهدی تعدیل شده است.</a:t>
            </a:r>
          </a:p>
          <a:p>
            <a:pPr algn="just" rtl="1">
              <a:buNone/>
            </a:pPr>
            <a:r>
              <a:rPr lang="fa-IR" dirty="0" smtClean="0">
                <a:cs typeface="B Yekan" pitchFamily="2" charset="-78"/>
              </a:rPr>
              <a:t>تبصره1: مبالغ مربوط به هزینه ها و پرداخت ها به محض تحمل و یا قطعیت وقوع، شناسایی و در حساب های مربوطه ثبت می شود.</a:t>
            </a:r>
          </a:p>
          <a:p>
            <a:pPr algn="just" rtl="1">
              <a:buNone/>
            </a:pPr>
            <a:r>
              <a:rPr lang="fa-IR" dirty="0" smtClean="0">
                <a:cs typeface="B Yekan" pitchFamily="2" charset="-78"/>
              </a:rPr>
              <a:t>تبصره2: مبالغ مربوط به مابع مالی داخلی و درآمدها به محض تحقق، شناسایی و آن بخش از منابع مالی داخلی که قابل شناسایی در همان دوره مالی نباشد به هنگام وصول در حساب های مربوطه ثبت می شود.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a:bodyPr>
          <a:lstStyle/>
          <a:p>
            <a:pPr algn="ctr" rtl="1">
              <a:buNone/>
            </a:pPr>
            <a:r>
              <a:rPr lang="fa-IR" dirty="0" smtClean="0">
                <a:cs typeface="B Yekan" pitchFamily="2" charset="-78"/>
              </a:rPr>
              <a:t>ماده 75</a:t>
            </a:r>
          </a:p>
          <a:p>
            <a:pPr algn="just" rtl="1">
              <a:buNone/>
            </a:pPr>
            <a:r>
              <a:rPr lang="fa-IR" dirty="0" smtClean="0">
                <a:cs typeface="B Yekan" pitchFamily="2" charset="-78"/>
              </a:rPr>
              <a:t>کلیه خزانه داران و عاملین ذیحساب واحدهای تابعه موظفند پیگیری های مقتضی را جهت وصول به موقع صورت حساب های مالی از واحدهای خود به عمل آورده و صورت عملکرد گزارش ها و صورت های مالی خود را مطابق آیین نامه و دستورالعمل ها و بخشنامه های ابلاغی از سوی خزانه داری کل و ذیحسابی جمعیت تهیه و پس از تایید مدیر مربوطه در مقاطع زمانی تعیین شده به حوزه خزانه داری کل و ذیحسابی تحویل دهند.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76</a:t>
            </a:r>
          </a:p>
          <a:p>
            <a:pPr algn="just" rtl="1">
              <a:buNone/>
            </a:pPr>
            <a:r>
              <a:rPr lang="fa-IR" dirty="0" smtClean="0">
                <a:cs typeface="B Yekan" pitchFamily="2" charset="-78"/>
              </a:rPr>
              <a:t>هر یک از واحدهای تابعه و شرکت های وابسته به جمعیت مکلفند گزارش عملکرد بودجه سالانه خود را در مقاطع سه ماهه به دفتر برنامه، بودجه و آموزش ارائه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77</a:t>
            </a:r>
          </a:p>
          <a:p>
            <a:pPr algn="just" rtl="1">
              <a:buNone/>
            </a:pPr>
            <a:r>
              <a:rPr lang="fa-IR" dirty="0" smtClean="0">
                <a:cs typeface="B Yekan" pitchFamily="2" charset="-78"/>
              </a:rPr>
              <a:t>صورت حساب ها و گزارش های مالی باید براساس روش های متداول حسابداری مربوطه و دستورالعمل های اجرایی تهیه و تنظیم شود.</a:t>
            </a:r>
          </a:p>
          <a:p>
            <a:pPr algn="just" rtl="1">
              <a:buNone/>
            </a:pPr>
            <a:r>
              <a:rPr lang="fa-IR" dirty="0" smtClean="0">
                <a:cs typeface="B Yekan" pitchFamily="2" charset="-78"/>
              </a:rPr>
              <a:t>تهیه صورت حساب های نهایی مشروحه ذیل در پایان هر یک از مقاطع زمانی مربوطه الزامی است.</a:t>
            </a:r>
          </a:p>
          <a:p>
            <a:pPr algn="just" rtl="1">
              <a:buNone/>
            </a:pPr>
            <a:endParaRPr lang="fa-IR" dirty="0" smtClean="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ادامه ماده 77</a:t>
            </a:r>
          </a:p>
          <a:p>
            <a:pPr algn="just" rtl="1">
              <a:buNone/>
            </a:pPr>
            <a:r>
              <a:rPr lang="fa-IR" dirty="0" smtClean="0">
                <a:cs typeface="B Yekan" pitchFamily="2" charset="-78"/>
              </a:rPr>
              <a:t>الف- تزار آزمایشی: صورتحسابی است که در بردارنده گردش ارقام ثبت شده و مانده ریالی هر یک از حساب های دفاتر حسابداری است و ماهیانه تهیه می شود.</a:t>
            </a:r>
          </a:p>
          <a:p>
            <a:pPr algn="just" rtl="1">
              <a:buNone/>
            </a:pPr>
            <a:r>
              <a:rPr lang="fa-IR" dirty="0" smtClean="0">
                <a:cs typeface="B Yekan" pitchFamily="2" charset="-78"/>
              </a:rPr>
              <a:t>ب- صورتحساب دریافت و پرداخت: صورتی است حاوی دریافت ها و پرداخت های جمعیت که برای دوره های مورد گزارش و ماهیانه تهیه می شود.</a:t>
            </a:r>
          </a:p>
          <a:p>
            <a:pPr algn="just" rtl="1">
              <a:buNone/>
            </a:pPr>
            <a:r>
              <a:rPr lang="fa-IR" dirty="0" smtClean="0">
                <a:cs typeface="B Yekan" pitchFamily="2" charset="-78"/>
              </a:rPr>
              <a:t>ج- تزارنامه: مشتمل است بر صورت طبقه بندی شده مانده حساب های دائمی استخراج شده از دفاتر حسابداری اعم از انواع دارایی ها، بدهی ها و حقوق جمعیت در پایان هر سال مالی به همراه یادداشت ها و توضیحات کافی.</a:t>
            </a:r>
          </a:p>
          <a:p>
            <a:pPr algn="just" rtl="1">
              <a:buNone/>
            </a:pPr>
            <a:r>
              <a:rPr lang="fa-IR" dirty="0" smtClean="0">
                <a:cs typeface="B Yekan" pitchFamily="2" charset="-78"/>
              </a:rPr>
              <a:t>د- گزارش تفریغ بودجه: گزارشی است که با بررسی حسابها، اسناد، مدارک و حساب عملکرد سالانه و تطبیق آنها با بودجه مصوب جمعیت تهیه می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ماده 78</a:t>
            </a:r>
          </a:p>
          <a:p>
            <a:pPr algn="just" rtl="1">
              <a:buNone/>
            </a:pPr>
            <a:r>
              <a:rPr lang="fa-IR" dirty="0" smtClean="0">
                <a:cs typeface="B Yekan" pitchFamily="2" charset="-78"/>
              </a:rPr>
              <a:t>خزانه داری کل و ذیحسابی موظف است صورت های مالی تجمیعی سالانه جمعیت را به تفکیک هر یک از منابع با رعایت این آیین نامه به نحوی که در بردارنده ماحصل فعالیت های مالی جمعیت مرکز، سازمانها، موسسات، استانها و مراکز درمانی جمعیت در خارج از کشور باشد را حداکثر تا پایان مرداد ماه سال بعد تهیه و به دبیرکل ارائه نماید.</a:t>
            </a:r>
          </a:p>
          <a:p>
            <a:pPr algn="just" rtl="1">
              <a:buNone/>
            </a:pPr>
            <a:r>
              <a:rPr lang="fa-IR" dirty="0" smtClean="0">
                <a:cs typeface="B Yekan" pitchFamily="2" charset="-78"/>
              </a:rPr>
              <a:t>تبصره1: شعب تابعه استان موظفند ترازنامه جمعیت مربوطه را پس از تهیه و تصویب حداکثر تا نیمه اول فروردین ماه سال بعد به خزانه داری استان ارائه نمایند.</a:t>
            </a:r>
          </a:p>
          <a:p>
            <a:pPr algn="just" rtl="1">
              <a:buNone/>
            </a:pPr>
            <a:r>
              <a:rPr lang="fa-IR" dirty="0" smtClean="0">
                <a:cs typeface="B Yekan" pitchFamily="2" charset="-78"/>
              </a:rPr>
              <a:t>تبصره2: سازمانها، معاونتها، موسسات و جمعیت هلال احمر استانها موظفند ترازنامه مربوطه را پس از تهیه و تصویب حداکثر تا پایان اردیبهشت ماه سال بعد به خزانه داری کل و ذیحسابی تحویل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79</a:t>
            </a:r>
          </a:p>
          <a:p>
            <a:pPr algn="just" rtl="1">
              <a:buNone/>
            </a:pPr>
            <a:r>
              <a:rPr lang="fa-IR" dirty="0" smtClean="0">
                <a:cs typeface="B Yekan" pitchFamily="2" charset="-78"/>
              </a:rPr>
              <a:t>دبیرکل پس از وصول صورت های مالی تجمیعی سالانه، صورت های مالی مذکور را به همراه یک نسخه از گزارش فعالیت های جمعیت جهت طرح در شورایعالی به رئیس جمعیت ارائه تا در موعد مقرر برای تصویب در مجمع عمومی مطرح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80</a:t>
            </a:r>
          </a:p>
          <a:p>
            <a:pPr algn="just" rtl="1">
              <a:buNone/>
            </a:pPr>
            <a:r>
              <a:rPr lang="fa-IR" dirty="0" smtClean="0">
                <a:cs typeface="B Yekan" pitchFamily="2" charset="-78"/>
              </a:rPr>
              <a:t>کلیه واحدهای تابعه و شعب جمعیت موظفند طبق دستورالعمل هایی که از ناحیه خزانه دارکل و ذیحساب در چارچوب وظایف و اختیارات مربوطه صادر شده است، اقدام کنند و اطلاعات مورد نیاز را در اختیار حوزه خزانه داریکل و ذیحسابی جمعیت قرار دهند.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81</a:t>
            </a:r>
          </a:p>
          <a:p>
            <a:pPr algn="just" rtl="1">
              <a:buNone/>
            </a:pPr>
            <a:r>
              <a:rPr lang="fa-IR" dirty="0" smtClean="0">
                <a:cs typeface="B Yekan" pitchFamily="2" charset="-78"/>
              </a:rPr>
              <a:t>کلیه اموال منقول و غیرمنقول خریداری شده از هر محل تامین اعتبار توسط جمعیت، واحدهای تابعه و شرکت های وابسته به جمعیت و یا به هر طریق که به تملک جمعیت در می آید به عنوان اموال جمعیت هلال احمر جمهوری اسلامی ایران محسوب و مطابق آیین نامه اموال جمعیت حفظ و نگهداری می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20000"/>
          </a:bodyPr>
          <a:lstStyle/>
          <a:p>
            <a:pPr algn="ctr" rtl="1">
              <a:buNone/>
            </a:pPr>
            <a:r>
              <a:rPr lang="fa-IR" dirty="0" smtClean="0">
                <a:cs typeface="B Yekan" pitchFamily="2" charset="-78"/>
              </a:rPr>
              <a:t>ماده 82</a:t>
            </a:r>
          </a:p>
          <a:p>
            <a:pPr algn="just" rtl="1">
              <a:buNone/>
            </a:pPr>
            <a:r>
              <a:rPr lang="fa-IR" dirty="0" smtClean="0">
                <a:cs typeface="B Yekan" pitchFamily="2" charset="-78"/>
              </a:rPr>
              <a:t>کلیه اسناد تعهدآور و اوراق بهادار و اسناد اموال منقول جمعیت در حوزه خزانه داری واحد مربوطه نگهداری می شود.</a:t>
            </a:r>
          </a:p>
          <a:p>
            <a:pPr algn="just" rtl="1">
              <a:buNone/>
            </a:pPr>
            <a:r>
              <a:rPr lang="fa-IR" dirty="0" smtClean="0">
                <a:cs typeface="B Yekan" pitchFamily="2" charset="-78"/>
              </a:rPr>
              <a:t>تبصره1: اسناد مالکیت اموال غیرمنقول طبق آیین نامه اموال مصوب شورایعالی و دستورالعمل های صادره از سوی خزانه داری کل و ذیحسابی نزد معاونت حقوقی و امور مجلس جمعیت نگهداری می شود.</a:t>
            </a:r>
          </a:p>
          <a:p>
            <a:pPr algn="just" rtl="1">
              <a:buNone/>
            </a:pPr>
            <a:r>
              <a:rPr lang="fa-IR" smtClean="0">
                <a:cs typeface="B Yekan" pitchFamily="2" charset="-78"/>
              </a:rPr>
              <a:t>تبصره2: خزانه داری واحد مربوطه باید نسبت به تمدید کلیه ضمانت نامه های بانکی حداقل 15 روز قبل از مدت انقضاء اقدام نمایند.</a:t>
            </a:r>
            <a:endParaRPr lang="fa-IR" dirty="0" smtClean="0">
              <a:cs typeface="B Yekan" pitchFamily="2" charset="-78"/>
            </a:endParaRP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83</a:t>
            </a:r>
          </a:p>
          <a:p>
            <a:pPr algn="just" rtl="1">
              <a:buNone/>
            </a:pPr>
            <a:r>
              <a:rPr lang="fa-IR" dirty="0" smtClean="0">
                <a:cs typeface="B Yekan" pitchFamily="2" charset="-78"/>
              </a:rPr>
              <a:t>خزانه داران و عاملین ذیحساب و مسئولان امور مالی موظفند با رعایت مقررات مربوطه صورت ریز اموال خریداری یا فروخته شده و اموال اسقاطی واحد خود را ضمن ثبت در دفاتر اموال، هر شش ماه یکبار به منظور انجام اقدامات لازم به خزانه داریکل و ذیحسابی جمعیت گزارش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143000"/>
            <a:ext cx="7215238" cy="4911741"/>
          </a:xfrm>
        </p:spPr>
        <p:txBody>
          <a:bodyPr>
            <a:normAutofit fontScale="92500" lnSpcReduction="10000"/>
          </a:bodyPr>
          <a:lstStyle/>
          <a:p>
            <a:pPr algn="ctr" rtl="1">
              <a:buNone/>
            </a:pPr>
            <a:r>
              <a:rPr lang="fa-IR" dirty="0" smtClean="0">
                <a:cs typeface="B Yekan" pitchFamily="2" charset="-78"/>
              </a:rPr>
              <a:t>ماده 84</a:t>
            </a:r>
          </a:p>
          <a:p>
            <a:pPr algn="just" rtl="1">
              <a:buNone/>
            </a:pPr>
            <a:r>
              <a:rPr lang="fa-IR" dirty="0" smtClean="0">
                <a:cs typeface="B Yekan" pitchFamily="2" charset="-78"/>
              </a:rPr>
              <a:t>خزانه دارکل و ذیحساب در مرکز و خزانه داران و عاملین ذیحساب واحدهای تابعه و  خزانه داران و مسئولان امور مالی شعب موظفند حساب موجودی انبارها را دقیقا در دفاتر خود ثبت نمایند، به نحوی که ارقام مندرج در ترازنامه، منطبق با کارتکس و موجودی عینی انبار باشد.</a:t>
            </a:r>
          </a:p>
          <a:p>
            <a:pPr algn="just" rtl="1">
              <a:buNone/>
            </a:pPr>
            <a:r>
              <a:rPr lang="fa-IR" dirty="0" smtClean="0">
                <a:cs typeface="B Yekan" pitchFamily="2" charset="-78"/>
              </a:rPr>
              <a:t>تبصره: کلیه انبارداران موظفند یک نسخه از کلیه قبوض و حواله انبارها را که حاوی ارزش ریالی کالا باشد جهت ثبت و ضبط در دفاتر به حوزه خزانه داری واحد مربوطه تحویل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a:bodyPr>
          <a:lstStyle/>
          <a:p>
            <a:pPr algn="ctr" rtl="1">
              <a:buNone/>
            </a:pPr>
            <a:r>
              <a:rPr lang="fa-IR" dirty="0" smtClean="0">
                <a:cs typeface="B Yekan" pitchFamily="2" charset="-78"/>
              </a:rPr>
              <a:t>ماده 85</a:t>
            </a:r>
          </a:p>
          <a:p>
            <a:pPr algn="just" rtl="1">
              <a:buNone/>
            </a:pPr>
            <a:r>
              <a:rPr lang="fa-IR" dirty="0" smtClean="0">
                <a:cs typeface="B Yekan" pitchFamily="2" charset="-78"/>
              </a:rPr>
              <a:t>واحدهای تابعه جمعیت موظفند مطابق دستورالعملی که با پیشنهاد سازمان امداد و نجات و معاونت توسعه منابع انسانی و پشتیبانی، حداکثر ظرف مدت سه ماه پس از تصویب این آیین نامه تهیه و به تایید کمیسیون دائمی شورایعالی می رسد، نسبت به تعویض یا تبدیل به احسن نمودن آن قسمت از مواد غذایی و سایر کالاهای مصرفی موجود در انبارهای خود که غیر قابل استفاده و یا در حال فاسد شدن است، اقدام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lnSpcReduction="10000"/>
          </a:bodyPr>
          <a:lstStyle/>
          <a:p>
            <a:pPr algn="ctr" rtl="1">
              <a:buNone/>
            </a:pPr>
            <a:r>
              <a:rPr lang="fa-IR" dirty="0" smtClean="0">
                <a:cs typeface="B Yekan" pitchFamily="2" charset="-78"/>
              </a:rPr>
              <a:t>ماده 86</a:t>
            </a:r>
          </a:p>
          <a:p>
            <a:pPr algn="just" rtl="1">
              <a:buNone/>
            </a:pPr>
            <a:r>
              <a:rPr lang="fa-IR" dirty="0" smtClean="0">
                <a:cs typeface="B Yekan" pitchFamily="2" charset="-78"/>
              </a:rPr>
              <a:t>موجودی انبارها باید در پایان هر سال مالی با شمارش عینی انبارگردانی شود. همچنین کسری ها و اضافات انبار در پایان هر سال طی صورت مجلسی با حضور نماینده خزانه دارکل و ذیحساب در مرکز، خزانه داران و عاملین ذیحساب در واحدهای تابعه و نماینده حوزه مربوطه تهیه و به دبیرکل جمعیت و خزانه دارکل و ذیحساب گزارش می گردد تا تصمیم لازم اتخاذ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87</a:t>
            </a:r>
          </a:p>
          <a:p>
            <a:pPr algn="just" rtl="1">
              <a:buNone/>
            </a:pPr>
            <a:r>
              <a:rPr lang="fa-IR" smtClean="0">
                <a:cs typeface="B Yekan" pitchFamily="2" charset="-78"/>
              </a:rPr>
              <a:t>کلیه اسناد مالی باید به امضای مقامات ذی صلاح در ماده 48 این آیین نامه رسیده و پس از تایید در واحد مربوطه نگهداری شود.</a:t>
            </a:r>
            <a:endParaRPr lang="fa-IR" dirty="0" smtClean="0">
              <a:cs typeface="B Yekan" pitchFamily="2" charset="-78"/>
            </a:endParaRP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sz="11500" dirty="0" smtClean="0">
                <a:cs typeface="B Yekan" pitchFamily="2" charset="-78"/>
              </a:rPr>
              <a:t>فصل هفتم</a:t>
            </a:r>
          </a:p>
          <a:p>
            <a:pPr algn="ctr" rtl="1">
              <a:buNone/>
            </a:pPr>
            <a:r>
              <a:rPr lang="fa-IR" sz="11500" dirty="0" smtClean="0">
                <a:cs typeface="B Yekan" pitchFamily="2" charset="-78"/>
              </a:rPr>
              <a:t>شرکت های وابسته به جمعیت</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88</a:t>
            </a:r>
          </a:p>
          <a:p>
            <a:pPr algn="just" rtl="1">
              <a:buNone/>
            </a:pPr>
            <a:r>
              <a:rPr lang="fa-IR" dirty="0" smtClean="0">
                <a:cs typeface="B Yekan" pitchFamily="2" charset="-78"/>
              </a:rPr>
              <a:t>شرکت های وابسته به جمعیت موظفند سهم جمعیت از سود سالانه شرکت را حداقل به میزان و درصدی که همه ساله در بودجه جمعیت پیش بینی می شود در حساب تخصیص سود خود پیش بینی و منظور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77500" lnSpcReduction="20000"/>
          </a:bodyPr>
          <a:lstStyle/>
          <a:p>
            <a:pPr algn="ctr" rtl="1">
              <a:buNone/>
            </a:pPr>
            <a:r>
              <a:rPr lang="fa-IR" dirty="0" smtClean="0">
                <a:cs typeface="B Yekan" pitchFamily="2" charset="-78"/>
              </a:rPr>
              <a:t>ماده 89</a:t>
            </a:r>
          </a:p>
          <a:p>
            <a:pPr algn="just" rtl="1">
              <a:buNone/>
            </a:pPr>
            <a:r>
              <a:rPr lang="fa-IR" dirty="0" smtClean="0">
                <a:cs typeface="B Yekan" pitchFamily="2" charset="-78"/>
              </a:rPr>
              <a:t>شرکت های وابسته به جمعیت مکلفند حداکثر تا پایان تیر ماه نسبت به برگزاری مجمع عمومی اقدام و صورت های مالی تصویب شده خود را که به تایید حسابرس منتخب مجمع رسیده باشد حداکثر ظرف مدت یک ماه به خزانه داری کل و ذیحسابی ارائه نمایند.</a:t>
            </a:r>
          </a:p>
          <a:p>
            <a:pPr algn="just" rtl="1">
              <a:buNone/>
            </a:pPr>
            <a:r>
              <a:rPr lang="fa-IR" dirty="0" smtClean="0">
                <a:cs typeface="B Yekan" pitchFamily="2" charset="-78"/>
              </a:rPr>
              <a:t>تبصره1: شرکت های وابسته به جمعیت موظفند گزارش حسابرسی صورت های مالی خود را حداکثر تا 15 روز قبل از تشکیل مجمع عمومی به خزانه داری کل و ذیحسابی ارائه نمایند.</a:t>
            </a:r>
          </a:p>
          <a:p>
            <a:pPr algn="just" rtl="1">
              <a:buNone/>
            </a:pPr>
            <a:r>
              <a:rPr lang="fa-IR" dirty="0" smtClean="0">
                <a:cs typeface="B Yekan" pitchFamily="2" charset="-78"/>
              </a:rPr>
              <a:t>تبصره2: مجامع عمومی شرکت های وابسته به جمعیت مکلفند حسابرس صورت های مالی خود را از بین لیست اعلامی از سوی خزانه داری کل و ذیحسابی که همه ساله ابلاغ می شود انتخاب نمایند.</a:t>
            </a: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90</a:t>
            </a:r>
          </a:p>
          <a:p>
            <a:pPr algn="just" rtl="1">
              <a:buNone/>
            </a:pPr>
            <a:r>
              <a:rPr lang="fa-IR" dirty="0" smtClean="0">
                <a:cs typeface="B Yekan" pitchFamily="2" charset="-78"/>
              </a:rPr>
              <a:t>شرکت های وابسته به جمعیت مکلفند پس از تصویب صورت های مالی و یادداشت های همراه در مجامع عمومی مربوطه، حداکثر ظرف هشت ماه نسبت به واریز سود سهام جمعیت به حسابی که از سوی خزانه داری کل و ذیحسابی اعلام می شود اقدام نمایند.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143000"/>
            <a:ext cx="7215238" cy="4911741"/>
          </a:xfrm>
        </p:spPr>
        <p:txBody>
          <a:bodyPr>
            <a:normAutofit fontScale="92500"/>
          </a:bodyPr>
          <a:lstStyle/>
          <a:p>
            <a:pPr algn="ctr" rtl="1">
              <a:buNone/>
            </a:pPr>
            <a:r>
              <a:rPr lang="fa-IR" dirty="0" smtClean="0">
                <a:cs typeface="B Yekan" pitchFamily="2" charset="-78"/>
              </a:rPr>
              <a:t>ماده 91</a:t>
            </a:r>
          </a:p>
          <a:p>
            <a:pPr algn="just" rtl="1">
              <a:buNone/>
            </a:pPr>
            <a:r>
              <a:rPr lang="fa-IR" dirty="0" smtClean="0">
                <a:cs typeface="B Yekan" pitchFamily="2" charset="-78"/>
              </a:rPr>
              <a:t>فروش اموال غیرمنقول شرکت های وابسته به جمعیت با پیشنهاد هیات مدیره و مطابق ماده 61 این آیین نامه خواهد بود.</a:t>
            </a:r>
          </a:p>
          <a:p>
            <a:pPr algn="just" rtl="1">
              <a:buNone/>
            </a:pPr>
            <a:r>
              <a:rPr lang="fa-IR" dirty="0" smtClean="0">
                <a:cs typeface="B Yekan" pitchFamily="2" charset="-78"/>
              </a:rPr>
              <a:t>تبصره: فروش اموال غیرمنقول شرکت سرمایه گذاری هلال ایران (به استثناء شرکت های تابعه) به منظور فعالیت های اقتصادی با رعایت صرفه و صلاح جمعیت با مجوز هیات مدیره خواهد بود و گزارش مربوطه باید به صورت هر سه ماه یکبار به شورایعالی جمعیت ارائه گردد.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92</a:t>
            </a:r>
          </a:p>
          <a:p>
            <a:pPr algn="just" rtl="1">
              <a:buNone/>
            </a:pPr>
            <a:r>
              <a:rPr lang="fa-IR" dirty="0" smtClean="0">
                <a:cs typeface="B Yekan" pitchFamily="2" charset="-78"/>
              </a:rPr>
              <a:t>انتقال بلاعوض اموال منقول و غیرمنقول متعلق به شرکت های وابسته به جمعیت با تقاضای دبیرکل و موافقت رئیس جمعیت و تصویب مجمع عمومی شرکت به جمعیت هلال احمر مجاز است مشروط به اینکه ارزش دفتری اموال انتقالی مجموعا از 50 درصد سرمایه پرداخت شده شرکت تجاوز نکند.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
        <p:nvSpPr>
          <p:cNvPr id="6" name="Title 5"/>
          <p:cNvSpPr>
            <a:spLocks noGrp="1"/>
          </p:cNvSpPr>
          <p:nvPr>
            <p:ph type="title"/>
          </p:nvPr>
        </p:nvSpPr>
        <p:spPr/>
        <p:txBody>
          <a:bodyPr/>
          <a:lstStyle/>
          <a:p>
            <a:endParaRPr lang="fa-I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93</a:t>
            </a:r>
          </a:p>
          <a:p>
            <a:pPr algn="just" rtl="1">
              <a:buNone/>
            </a:pPr>
            <a:r>
              <a:rPr lang="fa-IR" dirty="0" smtClean="0">
                <a:cs typeface="B Yekan" pitchFamily="2" charset="-78"/>
              </a:rPr>
              <a:t>خزانه داری کل و ذیحسابی جمعیت مکلف است بصورت دوره ای و حسب مورد نسبت به بررسی کلیه دفاتر، اسناد و مدارک مالی، درآمدها و دارایی های شرکت اقدام نماید.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
        <p:nvSpPr>
          <p:cNvPr id="7" name="Title 6"/>
          <p:cNvSpPr>
            <a:spLocks noGrp="1"/>
          </p:cNvSpPr>
          <p:nvPr>
            <p:ph type="title"/>
          </p:nvPr>
        </p:nvSpPr>
        <p:spPr/>
        <p:txBody>
          <a:bodyPr/>
          <a:lstStyle/>
          <a:p>
            <a:endParaRPr lang="fa-IR"/>
          </a:p>
        </p:txBody>
      </p:sp>
    </p:spTree>
  </p:cSld>
  <p:clrMapOvr>
    <a:masterClrMapping/>
  </p:clrMapOvr>
  <p:transition advClick="0"/>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sz="11500" dirty="0" smtClean="0">
                <a:cs typeface="B Yekan" pitchFamily="2" charset="-78"/>
              </a:rPr>
              <a:t>فصل هشتم</a:t>
            </a:r>
          </a:p>
          <a:p>
            <a:pPr algn="ctr" rtl="1">
              <a:buNone/>
            </a:pPr>
            <a:r>
              <a:rPr lang="fa-IR" sz="11500" dirty="0" smtClean="0">
                <a:cs typeface="B Yekan" pitchFamily="2" charset="-78"/>
              </a:rPr>
              <a:t>مقررات متفرقه</a:t>
            </a:r>
          </a:p>
          <a:p>
            <a:pPr algn="ctr" rtl="1">
              <a:buNone/>
            </a:pPr>
            <a:endParaRPr lang="fa-IR" dirty="0">
              <a:cs typeface="B Yekan" pitchFamily="2" charset="-78"/>
            </a:endParaRPr>
          </a:p>
        </p:txBody>
      </p:sp>
      <p:sp>
        <p:nvSpPr>
          <p:cNvPr id="4" name="Title 3"/>
          <p:cNvSpPr>
            <a:spLocks noGrp="1"/>
          </p:cNvSpPr>
          <p:nvPr>
            <p:ph type="title"/>
          </p:nvPr>
        </p:nvSpPr>
        <p:spPr/>
        <p:txBody>
          <a:bodyPr/>
          <a:lstStyle/>
          <a:p>
            <a:endParaRPr lang="fa-I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10000"/>
          </a:bodyPr>
          <a:lstStyle/>
          <a:p>
            <a:pPr algn="ctr" rtl="1">
              <a:buNone/>
            </a:pPr>
            <a:r>
              <a:rPr lang="fa-IR" dirty="0" smtClean="0">
                <a:cs typeface="B Yekan" pitchFamily="2" charset="-78"/>
              </a:rPr>
              <a:t>ماده 94</a:t>
            </a:r>
          </a:p>
          <a:p>
            <a:pPr algn="just" rtl="1">
              <a:buNone/>
            </a:pPr>
            <a:r>
              <a:rPr lang="fa-IR" dirty="0" smtClean="0">
                <a:cs typeface="B Yekan" pitchFamily="2" charset="-78"/>
              </a:rPr>
              <a:t>برداشت از حسابهای جمعیت بنا به مورد مطابق مقررات صورت می گیرد:</a:t>
            </a:r>
          </a:p>
          <a:p>
            <a:pPr algn="just" rtl="1">
              <a:buNone/>
            </a:pPr>
            <a:r>
              <a:rPr lang="fa-IR" dirty="0" smtClean="0">
                <a:cs typeface="B Yekan" pitchFamily="2" charset="-78"/>
              </a:rPr>
              <a:t>الف) حساب های خزانه داری کل و ذیحسابی جمعیت با امضای مشترک:</a:t>
            </a:r>
          </a:p>
          <a:p>
            <a:pPr algn="just" rtl="1">
              <a:buFontTx/>
              <a:buChar char="-"/>
            </a:pPr>
            <a:r>
              <a:rPr lang="fa-IR" dirty="0" smtClean="0">
                <a:cs typeface="B Yekan" pitchFamily="2" charset="-78"/>
              </a:rPr>
              <a:t>رئیس یا دبیرکل جمعیت</a:t>
            </a:r>
          </a:p>
          <a:p>
            <a:pPr algn="just" rtl="1">
              <a:buFontTx/>
              <a:buChar char="-"/>
            </a:pPr>
            <a:r>
              <a:rPr lang="fa-IR" dirty="0" smtClean="0">
                <a:cs typeface="B Yekan" pitchFamily="2" charset="-78"/>
              </a:rPr>
              <a:t>خزانه دارکل و ذیحساب یا مقام مجاز از طرف وی</a:t>
            </a:r>
          </a:p>
          <a:p>
            <a:pPr algn="just" rtl="1">
              <a:buNone/>
            </a:pPr>
            <a:r>
              <a:rPr lang="fa-IR" dirty="0" smtClean="0">
                <a:cs typeface="B Yekan" pitchFamily="2" charset="-78"/>
              </a:rPr>
              <a:t>ب) حساب های اداره کل امور مالی:</a:t>
            </a:r>
          </a:p>
          <a:p>
            <a:pPr algn="just" rtl="1">
              <a:buNone/>
            </a:pPr>
            <a:r>
              <a:rPr lang="fa-IR" dirty="0" smtClean="0">
                <a:cs typeface="B Yekan" pitchFamily="2" charset="-78"/>
              </a:rPr>
              <a:t>با امضای خزانه دارکل و ذیحساب یا معاون وی و مدیرکل امور مالی</a:t>
            </a:r>
          </a:p>
          <a:p>
            <a:pPr algn="just" rtl="1">
              <a:buNone/>
            </a:pPr>
            <a:endParaRPr lang="fa-IR" dirty="0" smtClean="0">
              <a:cs typeface="B Yekan" pitchFamily="2" charset="-78"/>
            </a:endParaRPr>
          </a:p>
        </p:txBody>
      </p:sp>
      <p:sp>
        <p:nvSpPr>
          <p:cNvPr id="4"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
        <p:nvSpPr>
          <p:cNvPr id="5" name="Title 4"/>
          <p:cNvSpPr>
            <a:spLocks noGrp="1"/>
          </p:cNvSpPr>
          <p:nvPr>
            <p:ph type="title"/>
          </p:nvPr>
        </p:nvSpPr>
        <p:spPr/>
        <p:txBody>
          <a:bodyPr/>
          <a:lstStyle/>
          <a:p>
            <a:endParaRPr lang="fa-I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fontScale="92500" lnSpcReduction="20000"/>
          </a:bodyPr>
          <a:lstStyle/>
          <a:p>
            <a:pPr algn="ctr" rtl="1">
              <a:buNone/>
            </a:pPr>
            <a:r>
              <a:rPr lang="fa-IR" dirty="0" smtClean="0">
                <a:cs typeface="B Yekan" pitchFamily="2" charset="-78"/>
              </a:rPr>
              <a:t>ادامه ماده 94</a:t>
            </a:r>
          </a:p>
          <a:p>
            <a:pPr algn="just" rtl="1">
              <a:buNone/>
            </a:pPr>
            <a:r>
              <a:rPr lang="fa-IR" dirty="0" smtClean="0">
                <a:cs typeface="B Yekan" pitchFamily="2" charset="-78"/>
              </a:rPr>
              <a:t>ج) حسابهای مرکز استان:</a:t>
            </a:r>
          </a:p>
          <a:p>
            <a:pPr algn="just" rtl="1">
              <a:buNone/>
            </a:pPr>
            <a:r>
              <a:rPr lang="fa-IR" dirty="0" smtClean="0">
                <a:cs typeface="B Yekan" pitchFamily="2" charset="-78"/>
              </a:rPr>
              <a:t>با امضای مدیرعامل یا حسب مورد مقام مجاز از طرف وی در استان و خزانه دار و عامل ذیحساب.</a:t>
            </a:r>
          </a:p>
          <a:p>
            <a:pPr algn="just" rtl="1">
              <a:buNone/>
            </a:pPr>
            <a:r>
              <a:rPr lang="fa-IR" dirty="0" smtClean="0">
                <a:cs typeface="B Yekan" pitchFamily="2" charset="-78"/>
              </a:rPr>
              <a:t>د) حسابهای معاونت ها، سازمانها و موسسات:</a:t>
            </a:r>
          </a:p>
          <a:p>
            <a:pPr algn="just" rtl="1">
              <a:buNone/>
            </a:pPr>
            <a:r>
              <a:rPr lang="fa-IR" dirty="0" smtClean="0">
                <a:cs typeface="B Yekan" pitchFamily="2" charset="-78"/>
              </a:rPr>
              <a:t>با امضای معاون، رئیس سازمان و موسسه یا حسب مورد مقام مجاز از طرف ایشان و خزانه دار و عامل ذیحساب.</a:t>
            </a:r>
          </a:p>
          <a:p>
            <a:pPr algn="just" rtl="1">
              <a:buNone/>
            </a:pPr>
            <a:r>
              <a:rPr lang="fa-IR" dirty="0" smtClean="0">
                <a:cs typeface="B Yekan" pitchFamily="2" charset="-78"/>
              </a:rPr>
              <a:t>و) حسابهای شعب:</a:t>
            </a:r>
          </a:p>
          <a:p>
            <a:pPr algn="just" rtl="1">
              <a:buNone/>
            </a:pPr>
            <a:r>
              <a:rPr lang="fa-IR" dirty="0" smtClean="0">
                <a:cs typeface="B Yekan" pitchFamily="2" charset="-78"/>
              </a:rPr>
              <a:t>با امضای رئیس شعبه و خزانه دار و مسئول امور مالی.</a:t>
            </a:r>
          </a:p>
          <a:p>
            <a:pPr algn="just" rtl="1">
              <a:buNone/>
            </a:pPr>
            <a:endParaRPr lang="fa-IR" dirty="0" smtClean="0">
              <a:cs typeface="B Yekan" pitchFamily="2" charset="-78"/>
            </a:endParaRPr>
          </a:p>
        </p:txBody>
      </p:sp>
      <p:sp>
        <p:nvSpPr>
          <p:cNvPr id="5" name="Rounded Rectangle 4">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
        <p:nvSpPr>
          <p:cNvPr id="7" name="Title 6"/>
          <p:cNvSpPr>
            <a:spLocks noGrp="1"/>
          </p:cNvSpPr>
          <p:nvPr>
            <p:ph type="title"/>
          </p:nvPr>
        </p:nvSpPr>
        <p:spPr/>
        <p:txBody>
          <a:bodyPr/>
          <a:lstStyle/>
          <a:p>
            <a:endParaRPr lang="fa-I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95</a:t>
            </a:r>
          </a:p>
          <a:p>
            <a:pPr algn="just" rtl="1">
              <a:buNone/>
            </a:pPr>
            <a:r>
              <a:rPr lang="fa-IR" dirty="0" smtClean="0">
                <a:cs typeface="B Yekan" pitchFamily="2" charset="-78"/>
              </a:rPr>
              <a:t>استفاده از حساب ذخیره احتیاطی موضوع ماده 21 قانون اساسنامه جمعیت برای مقابله با پیش آمدها و حوادث با تشخیص رئیس جمعیت مجاز خواهد بود و ایشان باید در اولین جلسه گزارش مربوطه را به شورایعالی ارائه نمایند. استفاده از این اندوخته برای تامین نیازمندی های آتی منوط به تصویب شورایعالی است.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
        <p:nvSpPr>
          <p:cNvPr id="6" name="Title 5"/>
          <p:cNvSpPr>
            <a:spLocks noGrp="1"/>
          </p:cNvSpPr>
          <p:nvPr>
            <p:ph type="title"/>
          </p:nvPr>
        </p:nvSpPr>
        <p:spPr/>
        <p:txBody>
          <a:bodyPr/>
          <a:lstStyle/>
          <a:p>
            <a:endParaRPr lang="fa-I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805378"/>
          </a:xfrm>
        </p:spPr>
        <p:txBody>
          <a:bodyPr>
            <a:normAutofit fontScale="47500" lnSpcReduction="20000"/>
          </a:bodyPr>
          <a:lstStyle/>
          <a:p>
            <a:pPr algn="ctr" rtl="1">
              <a:buNone/>
            </a:pPr>
            <a:r>
              <a:rPr lang="fa-IR" sz="5900" dirty="0" smtClean="0">
                <a:cs typeface="B Yekan" pitchFamily="2" charset="-78"/>
              </a:rPr>
              <a:t>ماده 96</a:t>
            </a:r>
            <a:endParaRPr lang="fa-IR" dirty="0" smtClean="0">
              <a:cs typeface="B Yekan" pitchFamily="2" charset="-78"/>
            </a:endParaRPr>
          </a:p>
          <a:p>
            <a:pPr algn="just" rtl="1">
              <a:buNone/>
            </a:pPr>
            <a:r>
              <a:rPr lang="fa-IR" sz="4200" dirty="0" smtClean="0">
                <a:cs typeface="B Yekan" pitchFamily="2" charset="-78"/>
              </a:rPr>
              <a:t>کلیه اسناد هزینه ها و پرداخت های قطعی انجام شده باید متکی به مدارک زیر باشد:</a:t>
            </a:r>
          </a:p>
          <a:p>
            <a:pPr algn="just" rtl="1">
              <a:buNone/>
            </a:pPr>
            <a:r>
              <a:rPr lang="fa-IR" sz="4200" dirty="0" smtClean="0">
                <a:cs typeface="B Yekan" pitchFamily="2" charset="-78"/>
              </a:rPr>
              <a:t>الف- درخواست خرید، ب- دستور خرید، ج- تامین اعتبار، د- فاکتور، </a:t>
            </a:r>
            <a:br>
              <a:rPr lang="fa-IR" sz="4200" dirty="0" smtClean="0">
                <a:cs typeface="B Yekan" pitchFamily="2" charset="-78"/>
              </a:rPr>
            </a:br>
            <a:r>
              <a:rPr lang="fa-IR" sz="4200" dirty="0" smtClean="0">
                <a:cs typeface="B Yekan" pitchFamily="2" charset="-78"/>
              </a:rPr>
              <a:t>هـ - سایر مدارک مورد نیاز، و- سند هزینه رسمی، ذ- رسید انبار (قبض انبار)</a:t>
            </a:r>
          </a:p>
          <a:p>
            <a:pPr algn="just" rtl="1">
              <a:buNone/>
            </a:pPr>
            <a:endParaRPr lang="fa-IR" dirty="0" smtClean="0">
              <a:cs typeface="B Yekan" pitchFamily="2" charset="-78"/>
            </a:endParaRPr>
          </a:p>
          <a:p>
            <a:pPr algn="just" rtl="1">
              <a:buNone/>
            </a:pPr>
            <a:r>
              <a:rPr lang="fa-IR" dirty="0" smtClean="0">
                <a:cs typeface="B Yekan" pitchFamily="2" charset="-78"/>
              </a:rPr>
              <a:t>تبصره1: در مورد خریدهای خارجی علاوه بر موارد فوق اعلامیه بانک، ثبت سفارش و سایر اسناد اعتباری، مدارک ترخیص کالا از گمرک و صورت مجلس تحویل کالا ضروری است.</a:t>
            </a:r>
          </a:p>
          <a:p>
            <a:pPr algn="just" rtl="1">
              <a:buNone/>
            </a:pPr>
            <a:endParaRPr lang="fa-IR" dirty="0" smtClean="0">
              <a:cs typeface="B Yekan" pitchFamily="2" charset="-78"/>
            </a:endParaRPr>
          </a:p>
          <a:p>
            <a:pPr algn="just" rtl="1">
              <a:buNone/>
            </a:pPr>
            <a:r>
              <a:rPr lang="fa-IR" dirty="0" smtClean="0">
                <a:cs typeface="B Yekan" pitchFamily="2" charset="-78"/>
              </a:rPr>
              <a:t>تبصره2: درخصوص خرید خدمات علاوه بر موارد مندرج در بند یک حسب ضرورت و گواهی انجام کار از سوی ناظر.</a:t>
            </a:r>
          </a:p>
          <a:p>
            <a:pPr algn="just" rtl="1">
              <a:buNone/>
            </a:pPr>
            <a:r>
              <a:rPr lang="fa-IR" dirty="0" smtClean="0">
                <a:cs typeface="B Yekan" pitchFamily="2" charset="-78"/>
              </a:rPr>
              <a:t>2- در مورد پرداخت حقوق و دستمزد و مزایا و هر نوع پرداخت پرسنلی دیگر، گواهی انجام کار و گواهی بانک مبنی بر واریز وجه به حساب بانکی ذینفع.</a:t>
            </a:r>
          </a:p>
          <a:p>
            <a:pPr algn="just" rtl="1">
              <a:buNone/>
            </a:pPr>
            <a:r>
              <a:rPr lang="fa-IR" dirty="0" smtClean="0">
                <a:cs typeface="B Yekan" pitchFamily="2" charset="-78"/>
              </a:rPr>
              <a:t>3- درخصوص امور ساختمانی و طرحهای تملک دارایی های سرمایه ای که به پیمانکار محول می شود، قرارداد مربوطه، صورت وضعیت ها، تاییدیه مهندس ناظر و مدیرکل عمران یا نماینده وی.</a:t>
            </a:r>
          </a:p>
          <a:p>
            <a:pPr algn="just" rtl="1">
              <a:buNone/>
            </a:pPr>
            <a:r>
              <a:rPr lang="fa-IR" dirty="0" smtClean="0">
                <a:cs typeface="B Yekan" pitchFamily="2" charset="-78"/>
              </a:rPr>
              <a:t>4- مبالغ پرداختی به مراکز خارج از کشور از محل اعتبارات مربوطه مرکز با امضای رئیس یا دبیرکل و خزانه دارکل و ذیحساب جمعیت به هزینه قطعی منظور می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dirty="0"/>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b="-12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97</a:t>
            </a:r>
          </a:p>
          <a:p>
            <a:pPr algn="just" rtl="1">
              <a:buNone/>
            </a:pPr>
            <a:r>
              <a:rPr lang="fa-IR" dirty="0" smtClean="0">
                <a:cs typeface="B Yekan" pitchFamily="2" charset="-78"/>
              </a:rPr>
              <a:t>امور مالی محاسباتی و معاملاتی موقوفات جمعیت تابع دستورالعملی خواهد بود که توسط معاونت حقوقی و امور مجلس تهیه و پس از تصویب کمیسیون دائمی شورایعالی و تایید نماینده محترم ولی فقیه در جمعیت از سوی رئیس ابلاغ می شود.</a:t>
            </a:r>
          </a:p>
          <a:p>
            <a:pPr algn="just" rtl="1">
              <a:buNone/>
            </a:pPr>
            <a:endParaRPr lang="fa-IR" dirty="0" smtClean="0">
              <a:cs typeface="B Yekan" pitchFamily="2" charset="-78"/>
            </a:endParaRPr>
          </a:p>
        </p:txBody>
      </p:sp>
      <p:sp>
        <p:nvSpPr>
          <p:cNvPr id="4" name="Rounded Rectangle 3">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98</a:t>
            </a:r>
          </a:p>
          <a:p>
            <a:pPr algn="just" rtl="1">
              <a:buNone/>
            </a:pPr>
            <a:r>
              <a:rPr lang="fa-IR" dirty="0" smtClean="0">
                <a:cs typeface="B Yekan" pitchFamily="2" charset="-78"/>
              </a:rPr>
              <a:t>کلیه قراردادها باید در مرکز توسط شورایی مرکز از نمایندگان خزانه داری کل و ذیحسابی، معاون توسعه منابع انسانی و پشتیبانی، معاون حقوقی و امور مجلس، واحد پیشنهاد دهنده و در سازمانها و استانها توسط خزانه دار و عامل ذیحساب، معاون منابع انسانی و پشتیبانی و کارشناس حقوقی تهیه و تنظیم شود.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0"/>
            <a:ext cx="7543824" cy="114300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rtl="1"/>
            <a:r>
              <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آیین نامه مالی، محاسباتی و معاملاتی </a:t>
            </a:r>
            <a:br>
              <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br>
            <a:r>
              <a:rPr lang="fa-IR" sz="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rPr>
              <a:t>جمعیت هلال احمر جمهوری اسلامی ایران</a:t>
            </a:r>
            <a:endParaRPr lang="en-US"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cs typeface="B Titr" pitchFamily="2" charset="-78"/>
            </a:endParaRPr>
          </a:p>
        </p:txBody>
      </p:sp>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99</a:t>
            </a:r>
          </a:p>
          <a:p>
            <a:pPr algn="just" rtl="1">
              <a:buNone/>
            </a:pPr>
            <a:r>
              <a:rPr lang="fa-IR" dirty="0" smtClean="0">
                <a:cs typeface="B Yekan" pitchFamily="2" charset="-78"/>
              </a:rPr>
              <a:t>مصرف اعتبارات مراکز درمانی خارج از کشور از محل بودجه مصوب سالیانه تابع آیین نامه مالی، محاسباتی و معاملاتی آن مرکز است.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100</a:t>
            </a:r>
          </a:p>
          <a:p>
            <a:pPr algn="just" rtl="1">
              <a:buNone/>
            </a:pPr>
            <a:r>
              <a:rPr lang="fa-IR" dirty="0" smtClean="0">
                <a:cs typeface="B Yekan" pitchFamily="2" charset="-78"/>
              </a:rPr>
              <a:t>از تاریخ تصویب این آیین نامه، آیین نامه مالی، محاسباتی قبلی جمعیت (مصوب سیصد و هفتاد و دومین جلسه هیات اجرایی وقت جمعیت مورخ 1379/11/2) و کلیه مقررات، ضوابط و مصوبات مغایر لغو و بلااثر خواهد بود.</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5" name="Title 4"/>
          <p:cNvSpPr>
            <a:spLocks noGrp="1"/>
          </p:cNvSpPr>
          <p:nvPr>
            <p:ph type="title"/>
          </p:nvPr>
        </p:nvSpPr>
        <p:spPr/>
        <p:txBody>
          <a:bodyPr/>
          <a:lstStyle/>
          <a:p>
            <a:endParaRPr lang="fa-IR"/>
          </a:p>
        </p:txBody>
      </p:sp>
      <p:sp>
        <p:nvSpPr>
          <p:cNvPr id="6"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0100" y="1214422"/>
            <a:ext cx="7215238" cy="4911741"/>
          </a:xfrm>
        </p:spPr>
        <p:txBody>
          <a:bodyPr>
            <a:normAutofit/>
          </a:bodyPr>
          <a:lstStyle/>
          <a:p>
            <a:pPr algn="ctr" rtl="1">
              <a:buNone/>
            </a:pPr>
            <a:r>
              <a:rPr lang="fa-IR" dirty="0" smtClean="0">
                <a:cs typeface="B Yekan" pitchFamily="2" charset="-78"/>
              </a:rPr>
              <a:t>ماده 101</a:t>
            </a:r>
          </a:p>
          <a:p>
            <a:pPr algn="just" rtl="1">
              <a:buNone/>
            </a:pPr>
            <a:r>
              <a:rPr lang="fa-IR" dirty="0" smtClean="0">
                <a:cs typeface="B Yekan" pitchFamily="2" charset="-78"/>
              </a:rPr>
              <a:t>این آیین نامه در 101 ماده و 35 تبصره در جلسه مورخ 1391/8/30 و 1392/3/28 شورایعالی جمعیت هلال احمر به تصویب رسید و از تاریخ ابلاغ لازم الاجراست.</a:t>
            </a:r>
          </a:p>
          <a:p>
            <a:pPr algn="just" rtl="1">
              <a:buNone/>
            </a:pPr>
            <a:endParaRPr lang="fa-IR" dirty="0" smtClean="0">
              <a:cs typeface="B Yekan" pitchFamily="2" charset="-78"/>
            </a:endParaRPr>
          </a:p>
        </p:txBody>
      </p:sp>
      <p:sp>
        <p:nvSpPr>
          <p:cNvPr id="4" name="Rounded Rectangle 3">
            <a:hlinkClick r:id="rId2" action="ppaction://hlinksldjump"/>
          </p:cNvPr>
          <p:cNvSpPr/>
          <p:nvPr/>
        </p:nvSpPr>
        <p:spPr>
          <a:xfrm>
            <a:off x="685800" y="5943600"/>
            <a:ext cx="1371600" cy="533400"/>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کلی</a:t>
            </a:r>
            <a:endParaRPr lang="en-US" dirty="0">
              <a:cs typeface="B Titr" pitchFamily="2" charset="-78"/>
            </a:endParaRPr>
          </a:p>
        </p:txBody>
      </p:sp>
      <p:sp>
        <p:nvSpPr>
          <p:cNvPr id="5" name="Rounded Rectangle 4">
            <a:hlinkClick r:id="rId3" action="ppaction://hlinksldjump"/>
          </p:cNvPr>
          <p:cNvSpPr/>
          <p:nvPr/>
        </p:nvSpPr>
        <p:spPr>
          <a:xfrm>
            <a:off x="2514600" y="5943600"/>
            <a:ext cx="1371600" cy="53340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cs typeface="B Titr" pitchFamily="2" charset="-78"/>
              </a:rPr>
              <a:t>بازگشت به فهرست فصل</a:t>
            </a:r>
            <a:endParaRPr lang="en-US" dirty="0">
              <a:cs typeface="B Titr" pitchFamily="2" charset="-78"/>
            </a:endParaRPr>
          </a:p>
        </p:txBody>
      </p:sp>
      <p:sp>
        <p:nvSpPr>
          <p:cNvPr id="6" name="Title 5"/>
          <p:cNvSpPr>
            <a:spLocks noGrp="1"/>
          </p:cNvSpPr>
          <p:nvPr>
            <p:ph type="title"/>
          </p:nvPr>
        </p:nvSpPr>
        <p:spPr/>
        <p:txBody>
          <a:bodyPr/>
          <a:lstStyle/>
          <a:p>
            <a:endParaRPr lang="fa-IR"/>
          </a:p>
        </p:txBody>
      </p:sp>
      <p:sp>
        <p:nvSpPr>
          <p:cNvPr id="7" name="Title 1"/>
          <p:cNvSpPr txBox="1">
            <a:spLocks/>
          </p:cNvSpPr>
          <p:nvPr/>
        </p:nvSpPr>
        <p:spPr>
          <a:xfrm>
            <a:off x="304800" y="0"/>
            <a:ext cx="7543824" cy="1143000"/>
          </a:xfrm>
          <a:prstGeom prst="rect">
            <a:avLst/>
          </a:prstGeom>
        </p:spPr>
        <p:txBody>
          <a:bodyPr vert="horz" lIns="91440" tIns="45720" rIns="91440" bIns="45720" rtlCol="0" anchor="ct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آیین نامه مالی، محاسباتی و معاملاتی </a:t>
            </a:r>
            <a:b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br>
            <a:r>
              <a:rPr kumimoji="0" lang="fa-IR" sz="2000" b="1" i="0" u="none" strike="noStrike" kern="1200" cap="none" spc="0" normalizeH="0" baseline="0" noProof="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rPr>
              <a:t>جمعیت هلال احمر جمهوری اسلامی ایران</a:t>
            </a:r>
            <a:endParaRPr kumimoji="0" lang="en-US" sz="2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mj-lt"/>
              <a:ea typeface="+mj-ea"/>
              <a:cs typeface="B Titr" pitchFamily="2" charset="-78"/>
            </a:endParaRPr>
          </a:p>
        </p:txBody>
      </p:sp>
    </p:spTree>
  </p:cSld>
  <p:clrMapOvr>
    <a:masterClrMapping/>
  </p:clrMapOvr>
  <p:transition advClick="0"/>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rtl="1">
              <a:buNone/>
            </a:pPr>
            <a:endParaRPr lang="fa-IR" sz="2800" dirty="0" smtClean="0">
              <a:latin typeface="IranNastaliq" pitchFamily="2" charset="0"/>
              <a:cs typeface="IranNastaliq" pitchFamily="2" charset="0"/>
            </a:endParaRPr>
          </a:p>
          <a:p>
            <a:pPr algn="ctr" rtl="1">
              <a:buNone/>
            </a:pPr>
            <a:r>
              <a:rPr lang="fa-IR" sz="8800" dirty="0" smtClean="0">
                <a:latin typeface="IranNastaliq" pitchFamily="2" charset="0"/>
                <a:cs typeface="IranNastaliq" pitchFamily="2" charset="0"/>
              </a:rPr>
              <a:t>با آرزوی موفقیت </a:t>
            </a:r>
          </a:p>
          <a:p>
            <a:pPr algn="ctr" rtl="1">
              <a:buNone/>
            </a:pPr>
            <a:r>
              <a:rPr lang="fa-IR" sz="8800" dirty="0" smtClean="0">
                <a:latin typeface="IranNastaliq" pitchFamily="2" charset="0"/>
                <a:cs typeface="IranNastaliq" pitchFamily="2" charset="0"/>
              </a:rPr>
              <a:t>و سپاس از توجه شما</a:t>
            </a:r>
            <a:endParaRPr lang="en-US" sz="8800" dirty="0">
              <a:latin typeface="IranNastaliq" pitchFamily="2" charset="0"/>
              <a:cs typeface="IranNastaliq" pitchFamily="2"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1032</TotalTime>
  <Words>9528</Words>
  <Application>Microsoft Office PowerPoint</Application>
  <PresentationFormat>On-screen Show (4:3)</PresentationFormat>
  <Paragraphs>791</Paragraphs>
  <Slides>144</Slides>
  <Notes>0</Notes>
  <HiddenSlides>0</HiddenSlides>
  <MMClips>0</MMClips>
  <ScaleCrop>false</ScaleCrop>
  <HeadingPairs>
    <vt:vector size="4" baseType="variant">
      <vt:variant>
        <vt:lpstr>Theme</vt:lpstr>
      </vt:variant>
      <vt:variant>
        <vt:i4>1</vt:i4>
      </vt:variant>
      <vt:variant>
        <vt:lpstr>Slide Titles</vt:lpstr>
      </vt:variant>
      <vt:variant>
        <vt:i4>144</vt:i4>
      </vt:variant>
    </vt:vector>
  </HeadingPairs>
  <TitlesOfParts>
    <vt:vector size="14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Slide 83</vt:lpstr>
      <vt:lpstr>Slide 84</vt:lpstr>
      <vt:lpstr>Slide 85</vt:lpstr>
      <vt:lpstr>Slide 86</vt:lpstr>
      <vt:lpstr>Slide 87</vt:lpstr>
      <vt:lpstr>Slide 88</vt:lpstr>
      <vt:lpstr>Slide 89</vt:lpstr>
      <vt:lpstr>Slide 90</vt:lpstr>
      <vt:lpstr>Slide 91</vt:lpstr>
      <vt:lpstr>Slide 92</vt:lpstr>
      <vt:lpstr>Slide 93</vt:lpstr>
      <vt:lpstr>Slide 94</vt:lpstr>
      <vt:lpstr>Slide 95</vt:lpstr>
      <vt:lpstr>Slide 96</vt:lpstr>
      <vt:lpstr>Slide 97</vt:lpstr>
      <vt:lpstr>Slide 98</vt:lpstr>
      <vt:lpstr>Slide 99</vt:lpstr>
      <vt:lpstr>Slide 100</vt:lpstr>
      <vt:lpstr>Slide 101</vt:lpstr>
      <vt:lpstr>Slide 102</vt:lpstr>
      <vt:lpstr>Slide 103</vt:lpstr>
      <vt:lpstr>Slide 104</vt:lpstr>
      <vt:lpstr>Slide 105</vt:lpstr>
      <vt:lpstr>Slide 106</vt:lpstr>
      <vt:lpstr>Slide 107</vt:lpstr>
      <vt:lpstr>Slide 108</vt:lpstr>
      <vt:lpstr>Slide 109</vt:lpstr>
      <vt:lpstr>Slide 110</vt:lpstr>
      <vt:lpstr>Slide 111</vt:lpstr>
      <vt:lpstr>Slide 112</vt:lpstr>
      <vt:lpstr>Slide 113</vt:lpstr>
      <vt:lpstr>Slide 114</vt:lpstr>
      <vt:lpstr>Slide 115</vt:lpstr>
      <vt:lpstr>Slide 116</vt:lpstr>
      <vt:lpstr>Slide 117</vt:lpstr>
      <vt:lpstr>Slide 118</vt:lpstr>
      <vt:lpstr>Slide 119</vt:lpstr>
      <vt:lpstr>Slide 120</vt:lpstr>
      <vt:lpstr>Slide 121</vt:lpstr>
      <vt:lpstr>Slide 122</vt:lpstr>
      <vt:lpstr>Slide 123</vt:lpstr>
      <vt:lpstr>Slide 124</vt:lpstr>
      <vt:lpstr>Slide 125</vt:lpstr>
      <vt:lpstr>Slide 126</vt:lpstr>
      <vt:lpstr>Slide 127</vt:lpstr>
      <vt:lpstr>Slide 128</vt:lpstr>
      <vt:lpstr>Slide 129</vt:lpstr>
      <vt:lpstr>Slide 130</vt:lpstr>
      <vt:lpstr>Slide 131</vt:lpstr>
      <vt:lpstr>Slide 132</vt:lpstr>
      <vt:lpstr>Slide 133</vt:lpstr>
      <vt:lpstr>Slide 134</vt:lpstr>
      <vt:lpstr>Slide 135</vt:lpstr>
      <vt:lpstr>Slide 136</vt:lpstr>
      <vt:lpstr>Slide 137</vt:lpstr>
      <vt:lpstr>Slide 138</vt:lpstr>
      <vt:lpstr>Slide 139</vt:lpstr>
      <vt:lpstr>Slide 140</vt:lpstr>
      <vt:lpstr>آیین نامه مالی، محاسباتی و معاملاتی  جمعیت هلال احمر جمهوری اسلامی ایران</vt:lpstr>
      <vt:lpstr>Slide 142</vt:lpstr>
      <vt:lpstr>Slide 143</vt:lpstr>
      <vt:lpstr>Slide 144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1valehiv</cp:lastModifiedBy>
  <cp:revision>104</cp:revision>
  <dcterms:created xsi:type="dcterms:W3CDTF">2015-09-19T06:44:39Z</dcterms:created>
  <dcterms:modified xsi:type="dcterms:W3CDTF">2015-09-28T06:29:55Z</dcterms:modified>
</cp:coreProperties>
</file>