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744" r:id="rId2"/>
  </p:sldMasterIdLst>
  <p:sldIdLst>
    <p:sldId id="256" r:id="rId3"/>
    <p:sldId id="285" r:id="rId4"/>
    <p:sldId id="299" r:id="rId5"/>
    <p:sldId id="286" r:id="rId6"/>
    <p:sldId id="293" r:id="rId7"/>
    <p:sldId id="304" r:id="rId8"/>
    <p:sldId id="287" r:id="rId9"/>
    <p:sldId id="288" r:id="rId10"/>
    <p:sldId id="289" r:id="rId11"/>
    <p:sldId id="290" r:id="rId12"/>
    <p:sldId id="294" r:id="rId13"/>
    <p:sldId id="295" r:id="rId14"/>
    <p:sldId id="296" r:id="rId15"/>
    <p:sldId id="305" r:id="rId16"/>
    <p:sldId id="306" r:id="rId17"/>
    <p:sldId id="297" r:id="rId18"/>
    <p:sldId id="298" r:id="rId19"/>
    <p:sldId id="303" r:id="rId20"/>
    <p:sldId id="259" r:id="rId21"/>
    <p:sldId id="302" r:id="rId22"/>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893" autoAdjust="0"/>
    <p:restoredTop sz="94660"/>
  </p:normalViewPr>
  <p:slideViewPr>
    <p:cSldViewPr>
      <p:cViewPr>
        <p:scale>
          <a:sx n="98" d="100"/>
          <a:sy n="98" d="100"/>
        </p:scale>
        <p:origin x="-870" y="150"/>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a:xfrm>
            <a:off x="1174044" y="5357592"/>
            <a:ext cx="5034845" cy="365125"/>
          </a:xfrm>
        </p:spPr>
        <p:txBody>
          <a:bodyPr/>
          <a:lstStyle/>
          <a:p>
            <a:endParaRPr lang="fa-IR"/>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45A549BB-56FF-424D-B354-6E141F449379}" type="slidenum">
              <a:rPr lang="fa-IR" smtClean="0"/>
              <a:pPr/>
              <a:t>‹#›</a:t>
            </a:fld>
            <a:endParaRPr lang="fa-IR"/>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45A549BB-56FF-424D-B354-6E141F449379}" type="slidenum">
              <a:rPr lang="fa-IR" smtClean="0"/>
              <a:pPr/>
              <a:t>‹#›</a:t>
            </a:fld>
            <a:endParaRPr lang="fa-IR"/>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45A549BB-56FF-424D-B354-6E141F449379}" type="slidenum">
              <a:rPr lang="fa-IR" smtClean="0"/>
              <a:pPr/>
              <a:t>‹#›</a:t>
            </a:fld>
            <a:endParaRPr lang="fa-IR"/>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45A549BB-56FF-424D-B354-6E141F449379}" type="slidenum">
              <a:rPr lang="fa-IR" smtClean="0"/>
              <a:pPr/>
              <a:t>‹#›</a:t>
            </a:fld>
            <a:endParaRPr lang="fa-IR"/>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45A549BB-56FF-424D-B354-6E141F449379}" type="slidenum">
              <a:rPr lang="fa-IR" smtClean="0"/>
              <a:pPr/>
              <a:t>‹#›</a:t>
            </a:fld>
            <a:endParaRPr lang="fa-IR"/>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5DDFA9-BE0A-4EE5-872D-9A57483A9B2F}" type="datetimeFigureOut">
              <a:rPr lang="fa-IR" smtClean="0"/>
              <a:pPr/>
              <a:t>11/19/1437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FF5DDFA9-BE0A-4EE5-872D-9A57483A9B2F}" type="datetimeFigureOut">
              <a:rPr lang="fa-IR" smtClean="0"/>
              <a:pPr/>
              <a:t>11/19/1437</a:t>
            </a:fld>
            <a:endParaRPr lang="fa-IR"/>
          </a:p>
        </p:txBody>
      </p:sp>
      <p:sp>
        <p:nvSpPr>
          <p:cNvPr id="6" name="Footer Placeholder 5"/>
          <p:cNvSpPr>
            <a:spLocks noGrp="1"/>
          </p:cNvSpPr>
          <p:nvPr>
            <p:ph type="ftr" sz="quarter" idx="11"/>
          </p:nvPr>
        </p:nvSpPr>
        <p:spPr>
          <a:xfrm rot="-60000">
            <a:off x="914554" y="5829261"/>
            <a:ext cx="3522607" cy="365125"/>
          </a:xfrm>
        </p:spPr>
        <p:txBody>
          <a:bodyPr/>
          <a:lstStyle/>
          <a:p>
            <a:endParaRPr lang="fa-IR"/>
          </a:p>
        </p:txBody>
      </p:sp>
      <p:sp>
        <p:nvSpPr>
          <p:cNvPr id="7" name="Slide Number Placeholder 6"/>
          <p:cNvSpPr>
            <a:spLocks noGrp="1"/>
          </p:cNvSpPr>
          <p:nvPr>
            <p:ph type="sldNum" sz="quarter" idx="12"/>
          </p:nvPr>
        </p:nvSpPr>
        <p:spPr>
          <a:xfrm rot="60000">
            <a:off x="7557313" y="5896961"/>
            <a:ext cx="554023" cy="365125"/>
          </a:xfrm>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FF5DDFA9-BE0A-4EE5-872D-9A57483A9B2F}" type="datetimeFigureOut">
              <a:rPr lang="fa-IR" smtClean="0"/>
              <a:pPr/>
              <a:t>11/19/1437</a:t>
            </a:fld>
            <a:endParaRPr lang="fa-IR"/>
          </a:p>
        </p:txBody>
      </p:sp>
      <p:sp>
        <p:nvSpPr>
          <p:cNvPr id="6" name="Footer Placeholder 5"/>
          <p:cNvSpPr>
            <a:spLocks noGrp="1"/>
          </p:cNvSpPr>
          <p:nvPr>
            <p:ph type="ftr" sz="quarter" idx="11"/>
          </p:nvPr>
        </p:nvSpPr>
        <p:spPr>
          <a:xfrm rot="-60000">
            <a:off x="914569" y="5831037"/>
            <a:ext cx="3319043" cy="365125"/>
          </a:xfrm>
        </p:spPr>
        <p:txBody>
          <a:bodyPr/>
          <a:lstStyle/>
          <a:p>
            <a:endParaRPr lang="fa-IR"/>
          </a:p>
        </p:txBody>
      </p:sp>
      <p:sp>
        <p:nvSpPr>
          <p:cNvPr id="7" name="Slide Number Placeholder 6"/>
          <p:cNvSpPr>
            <a:spLocks noGrp="1"/>
          </p:cNvSpPr>
          <p:nvPr>
            <p:ph type="sldNum" sz="quarter" idx="12"/>
          </p:nvPr>
        </p:nvSpPr>
        <p:spPr>
          <a:xfrm rot="60000">
            <a:off x="7562089" y="5900026"/>
            <a:ext cx="554023" cy="365125"/>
          </a:xfrm>
        </p:spPr>
        <p:txBody>
          <a:bodyPr/>
          <a:lstStyle/>
          <a:p>
            <a:fld id="{45A549BB-56FF-424D-B354-6E141F449379}" type="slidenum">
              <a:rPr lang="fa-IR" smtClean="0"/>
              <a:pPr/>
              <a:t>‹#›</a:t>
            </a:fld>
            <a:endParaRPr lang="fa-IR"/>
          </a:p>
        </p:txBody>
      </p:sp>
    </p:spTree>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FF5DDFA9-BE0A-4EE5-872D-9A57483A9B2F}" type="datetimeFigureOut">
              <a:rPr lang="fa-IR" smtClean="0"/>
              <a:pPr/>
              <a:t>11/19/1437</a:t>
            </a:fld>
            <a:endParaRPr lang="fa-IR"/>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fa-IR"/>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45A549BB-56FF-424D-B354-6E141F449379}"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r" defTabSz="914400" rtl="1"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r" defTabSz="914400" rtl="1"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r" defTabSz="914400" rtl="1"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r" defTabSz="914400" rtl="1"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F5DDFA9-BE0A-4EE5-872D-9A57483A9B2F}" type="datetimeFigureOut">
              <a:rPr lang="fa-IR" smtClean="0"/>
              <a:pPr/>
              <a:t>11/19/1437</a:t>
            </a:fld>
            <a:endParaRPr lang="fa-IR"/>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fa-IR"/>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45A549BB-56FF-424D-B354-6E141F449379}"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txStyles>
    <p:titleStyle>
      <a:lvl1pPr marL="320040" indent="-320040" algn="r" defTabSz="914400" rtl="1"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r" defTabSz="914400" rtl="1"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1052736"/>
            <a:ext cx="4701778" cy="2380328"/>
          </a:xfrm>
          <a:prstGeom prst="rect">
            <a:avLst/>
          </a:prstGeom>
        </p:spPr>
      </p:pic>
      <p:sp>
        <p:nvSpPr>
          <p:cNvPr id="5" name="Rectangle 4"/>
          <p:cNvSpPr/>
          <p:nvPr/>
        </p:nvSpPr>
        <p:spPr>
          <a:xfrm>
            <a:off x="1318137" y="3429000"/>
            <a:ext cx="6612708" cy="158504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50000"/>
              </a:lnSpc>
            </a:pPr>
            <a:r>
              <a:rPr lang="fa-IR" sz="2800" b="1" spc="50" dirty="0" smtClean="0">
                <a:ln w="11430"/>
                <a:solidFill>
                  <a:srgbClr val="0070C0"/>
                </a:solidFill>
                <a:effectLst>
                  <a:outerShdw blurRad="76200" dist="50800" dir="5400000" algn="tl" rotWithShape="0">
                    <a:srgbClr val="000000">
                      <a:alpha val="65000"/>
                    </a:srgbClr>
                  </a:outerShdw>
                </a:effectLst>
                <a:cs typeface="B Titr" panose="00000700000000000000" pitchFamily="2" charset="-78"/>
              </a:rPr>
              <a:t>معاونت آموزش، پژوهش و فناوری</a:t>
            </a:r>
          </a:p>
          <a:p>
            <a:pPr algn="ctr">
              <a:lnSpc>
                <a:spcPct val="150000"/>
              </a:lnSpc>
            </a:pPr>
            <a:r>
              <a:rPr lang="fa-IR"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anose="00000700000000000000" pitchFamily="2" charset="-78"/>
              </a:rPr>
              <a:t>مرکزآموزشهای تخصصی - میدانی</a:t>
            </a:r>
            <a:endParaRPr lang="en-US" sz="40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B Titr" panose="00000700000000000000" pitchFamily="2" charset="-78"/>
            </a:endParaRPr>
          </a:p>
        </p:txBody>
      </p:sp>
      <p:sp>
        <p:nvSpPr>
          <p:cNvPr id="6" name="TextBox 5"/>
          <p:cNvSpPr txBox="1"/>
          <p:nvPr/>
        </p:nvSpPr>
        <p:spPr>
          <a:xfrm>
            <a:off x="-64311" y="6124439"/>
            <a:ext cx="1972015" cy="523220"/>
          </a:xfrm>
          <a:prstGeom prst="rect">
            <a:avLst/>
          </a:prstGeom>
          <a:noFill/>
        </p:spPr>
        <p:txBody>
          <a:bodyPr wrap="none" rtlCol="1">
            <a:spAutoFit/>
          </a:bodyPr>
          <a:lstStyle/>
          <a:p>
            <a:r>
              <a:rPr lang="fa-IR" sz="2800" dirty="0" smtClean="0">
                <a:solidFill>
                  <a:schemeClr val="bg1"/>
                </a:solidFill>
                <a:effectLst>
                  <a:outerShdw blurRad="38100" dist="38100" dir="2700000" algn="tl">
                    <a:srgbClr val="000000">
                      <a:alpha val="43137"/>
                    </a:srgbClr>
                  </a:outerShdw>
                </a:effectLst>
                <a:cs typeface="B Koodak" panose="00000700000000000000" pitchFamily="2" charset="-78"/>
              </a:rPr>
              <a:t>شهریور 1395</a:t>
            </a:r>
            <a:endParaRPr lang="fa-IR" sz="2800" dirty="0">
              <a:solidFill>
                <a:schemeClr val="bg1"/>
              </a:solidFill>
              <a:effectLst>
                <a:outerShdw blurRad="38100" dist="38100" dir="2700000" algn="tl">
                  <a:srgbClr val="000000">
                    <a:alpha val="43137"/>
                  </a:srgbClr>
                </a:outerShdw>
              </a:effectLst>
              <a:cs typeface="B Koodak" panose="00000700000000000000" pitchFamily="2" charset="-78"/>
            </a:endParaRPr>
          </a:p>
        </p:txBody>
      </p:sp>
    </p:spTree>
    <p:extLst>
      <p:ext uri="{BB962C8B-B14F-4D97-AF65-F5344CB8AC3E}">
        <p14:creationId xmlns:p14="http://schemas.microsoft.com/office/powerpoint/2010/main" val="3198470896"/>
      </p:ext>
    </p:extLst>
  </p:cSld>
  <p:clrMapOvr>
    <a:masterClrMapping/>
  </p:clrMapOvr>
  <mc:AlternateContent xmlns:mc="http://schemas.openxmlformats.org/markup-compatibility/2006" xmlns:p14="http://schemas.microsoft.com/office/powerpoint/2010/main">
    <mc:Choice Requires="p14">
      <p:transition spd="slow" p14:dur="2000" advClick="0" advTm="10000">
        <p14:ferris dir="r"/>
      </p:transition>
    </mc:Choice>
    <mc:Fallback xmlns="">
      <p:transition spd="slow" advClick="0" advTm="1000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اعلام وصول گواهینامه های دریافت شده</a:t>
            </a:r>
            <a:endParaRPr lang="en-US" sz="2800" dirty="0"/>
          </a:p>
        </p:txBody>
      </p:sp>
      <p:sp>
        <p:nvSpPr>
          <p:cNvPr id="3" name="Content Placeholder 2"/>
          <p:cNvSpPr>
            <a:spLocks noGrp="1"/>
          </p:cNvSpPr>
          <p:nvPr>
            <p:ph idx="1"/>
          </p:nvPr>
        </p:nvSpPr>
        <p:spPr>
          <a:xfrm>
            <a:off x="1479442" y="1553380"/>
            <a:ext cx="6476934" cy="3747828"/>
          </a:xfrm>
        </p:spPr>
        <p:txBody>
          <a:bodyPr/>
          <a:lstStyle/>
          <a:p>
            <a:pPr marL="274320" lvl="1"/>
            <a:r>
              <a:rPr lang="fa-IR" dirty="0" smtClean="0"/>
              <a:t> </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921607185"/>
              </p:ext>
            </p:extLst>
          </p:nvPr>
        </p:nvGraphicFramePr>
        <p:xfrm>
          <a:off x="1657037" y="4409323"/>
          <a:ext cx="5829935" cy="1107909"/>
        </p:xfrm>
        <a:graphic>
          <a:graphicData uri="http://schemas.openxmlformats.org/drawingml/2006/table">
            <a:tbl>
              <a:tblPr rtl="1" firstRow="1" firstCol="1" bandRow="1">
                <a:tableStyleId>{5C22544A-7EE6-4342-B048-85BDC9FD1C3A}</a:tableStyleId>
              </a:tblPr>
              <a:tblGrid>
                <a:gridCol w="1421130"/>
                <a:gridCol w="810260"/>
                <a:gridCol w="810260"/>
                <a:gridCol w="1438275"/>
                <a:gridCol w="1350010"/>
              </a:tblGrid>
              <a:tr h="288032">
                <a:tc rowSpan="2">
                  <a:txBody>
                    <a:bodyPr/>
                    <a:lstStyle/>
                    <a:p>
                      <a:pPr algn="ctr" rtl="1">
                        <a:lnSpc>
                          <a:spcPct val="115000"/>
                        </a:lnSpc>
                        <a:spcAft>
                          <a:spcPts val="1000"/>
                        </a:spcAft>
                      </a:pPr>
                      <a:r>
                        <a:rPr lang="fa-IR" sz="1000" dirty="0">
                          <a:solidFill>
                            <a:schemeClr val="tx1"/>
                          </a:solidFill>
                          <a:effectLst/>
                          <a:cs typeface="B Titr" pitchFamily="2" charset="-78"/>
                        </a:rPr>
                        <a:t>شماره و تاریخ گواهینامه</a:t>
                      </a:r>
                      <a:endParaRPr lang="en-US" sz="1100" dirty="0">
                        <a:solidFill>
                          <a:schemeClr val="tx1"/>
                        </a:solidFill>
                        <a:effectLst/>
                        <a:latin typeface="Calibri"/>
                        <a:ea typeface="Calibri"/>
                        <a:cs typeface="B Titr" pitchFamily="2" charset="-78"/>
                      </a:endParaRPr>
                    </a:p>
                  </a:txBody>
                  <a:tcPr marL="68580" marR="68580" marT="0" marB="0"/>
                </a:tc>
                <a:tc gridSpan="2">
                  <a:txBody>
                    <a:bodyPr/>
                    <a:lstStyle/>
                    <a:p>
                      <a:pPr algn="ctr" rtl="1">
                        <a:lnSpc>
                          <a:spcPct val="115000"/>
                        </a:lnSpc>
                        <a:spcAft>
                          <a:spcPts val="1000"/>
                        </a:spcAft>
                      </a:pPr>
                      <a:r>
                        <a:rPr lang="fa-IR" sz="1000" dirty="0">
                          <a:solidFill>
                            <a:schemeClr val="tx1"/>
                          </a:solidFill>
                          <a:effectLst/>
                          <a:cs typeface="B Titr" pitchFamily="2" charset="-78"/>
                        </a:rPr>
                        <a:t>نام دوره</a:t>
                      </a:r>
                      <a:endParaRPr lang="en-US" sz="1100" dirty="0">
                        <a:solidFill>
                          <a:schemeClr val="tx1"/>
                        </a:solidFill>
                        <a:effectLst/>
                        <a:latin typeface="Calibri"/>
                        <a:ea typeface="Calibri"/>
                        <a:cs typeface="B Titr" pitchFamily="2" charset="-78"/>
                      </a:endParaRPr>
                    </a:p>
                  </a:txBody>
                  <a:tcPr marL="68580" marR="68580" marT="0" marB="0"/>
                </a:tc>
                <a:tc hMerge="1">
                  <a:txBody>
                    <a:bodyPr/>
                    <a:lstStyle/>
                    <a:p>
                      <a:endParaRPr lang="en-US"/>
                    </a:p>
                  </a:txBody>
                  <a:tcPr/>
                </a:tc>
                <a:tc rowSpan="2">
                  <a:txBody>
                    <a:bodyPr/>
                    <a:lstStyle/>
                    <a:p>
                      <a:pPr algn="ctr" rtl="1">
                        <a:lnSpc>
                          <a:spcPct val="115000"/>
                        </a:lnSpc>
                        <a:spcAft>
                          <a:spcPts val="1000"/>
                        </a:spcAft>
                      </a:pPr>
                      <a:r>
                        <a:rPr lang="fa-IR" sz="1000" dirty="0">
                          <a:solidFill>
                            <a:schemeClr val="tx1"/>
                          </a:solidFill>
                          <a:effectLst/>
                          <a:cs typeface="B Titr" pitchFamily="2" charset="-78"/>
                        </a:rPr>
                        <a:t>نام و نام خانوادگی فراگیر</a:t>
                      </a:r>
                      <a:endParaRPr lang="en-US" sz="1100" dirty="0">
                        <a:solidFill>
                          <a:schemeClr val="tx1"/>
                        </a:solidFill>
                        <a:effectLst/>
                        <a:latin typeface="Calibri"/>
                        <a:ea typeface="Calibri"/>
                        <a:cs typeface="B Titr" pitchFamily="2" charset="-78"/>
                      </a:endParaRPr>
                    </a:p>
                  </a:txBody>
                  <a:tcPr marL="68580" marR="68580" marT="0" marB="0"/>
                </a:tc>
                <a:tc rowSpan="2">
                  <a:txBody>
                    <a:bodyPr/>
                    <a:lstStyle/>
                    <a:p>
                      <a:pPr algn="ctr" rtl="1">
                        <a:lnSpc>
                          <a:spcPct val="115000"/>
                        </a:lnSpc>
                        <a:spcAft>
                          <a:spcPts val="1000"/>
                        </a:spcAft>
                      </a:pPr>
                      <a:r>
                        <a:rPr lang="fa-IR" sz="1000">
                          <a:solidFill>
                            <a:schemeClr val="tx1"/>
                          </a:solidFill>
                          <a:effectLst/>
                          <a:cs typeface="B Titr" pitchFamily="2" charset="-78"/>
                        </a:rPr>
                        <a:t>توضیحات</a:t>
                      </a:r>
                      <a:endParaRPr lang="en-US" sz="1100">
                        <a:solidFill>
                          <a:schemeClr val="tx1"/>
                        </a:solidFill>
                        <a:effectLst/>
                        <a:latin typeface="Calibri"/>
                        <a:ea typeface="Calibri"/>
                        <a:cs typeface="B Titr" pitchFamily="2" charset="-78"/>
                      </a:endParaRPr>
                    </a:p>
                  </a:txBody>
                  <a:tcPr marL="68580" marR="68580" marT="0" marB="0"/>
                </a:tc>
              </a:tr>
              <a:tr h="259993">
                <a:tc vMerge="1">
                  <a:txBody>
                    <a:bodyPr/>
                    <a:lstStyle/>
                    <a:p>
                      <a:endParaRPr lang="en-US"/>
                    </a:p>
                  </a:txBody>
                  <a:tcPr/>
                </a:tc>
                <a:tc>
                  <a:txBody>
                    <a:bodyPr/>
                    <a:lstStyle/>
                    <a:p>
                      <a:pPr algn="ctr" rtl="1">
                        <a:lnSpc>
                          <a:spcPct val="115000"/>
                        </a:lnSpc>
                        <a:spcAft>
                          <a:spcPts val="1000"/>
                        </a:spcAft>
                      </a:pPr>
                      <a:r>
                        <a:rPr lang="fa-IR" sz="1000" dirty="0">
                          <a:solidFill>
                            <a:schemeClr val="tx1"/>
                          </a:solidFill>
                          <a:effectLst/>
                          <a:cs typeface="B Titr" pitchFamily="2" charset="-78"/>
                        </a:rPr>
                        <a:t>عمومی امداد</a:t>
                      </a:r>
                      <a:endParaRPr lang="en-US" sz="1100" dirty="0">
                        <a:solidFill>
                          <a:schemeClr val="tx1"/>
                        </a:solidFill>
                        <a:effectLst/>
                        <a:latin typeface="Calibri"/>
                        <a:ea typeface="Calibri"/>
                        <a:cs typeface="B Titr" pitchFamily="2" charset="-78"/>
                      </a:endParaRPr>
                    </a:p>
                  </a:txBody>
                  <a:tcPr marL="68580" marR="68580" marT="0" marB="0"/>
                </a:tc>
                <a:tc>
                  <a:txBody>
                    <a:bodyPr/>
                    <a:lstStyle/>
                    <a:p>
                      <a:pPr algn="ctr" rtl="1">
                        <a:lnSpc>
                          <a:spcPct val="115000"/>
                        </a:lnSpc>
                        <a:spcAft>
                          <a:spcPts val="1000"/>
                        </a:spcAft>
                      </a:pPr>
                      <a:r>
                        <a:rPr lang="fa-IR" sz="1000" dirty="0">
                          <a:solidFill>
                            <a:schemeClr val="tx1"/>
                          </a:solidFill>
                          <a:effectLst/>
                          <a:cs typeface="B Titr" pitchFamily="2" charset="-78"/>
                        </a:rPr>
                        <a:t>عمومی نجات</a:t>
                      </a:r>
                      <a:endParaRPr lang="en-US" sz="1100" dirty="0">
                        <a:solidFill>
                          <a:schemeClr val="tx1"/>
                        </a:solidFill>
                        <a:effectLst/>
                        <a:latin typeface="Calibri"/>
                        <a:ea typeface="Calibri"/>
                        <a:cs typeface="B Titr" pitchFamily="2" charset="-78"/>
                      </a:endParaRPr>
                    </a:p>
                  </a:txBody>
                  <a:tcPr marL="68580" marR="68580" marT="0" marB="0"/>
                </a:tc>
                <a:tc vMerge="1">
                  <a:txBody>
                    <a:bodyPr/>
                    <a:lstStyle/>
                    <a:p>
                      <a:endParaRPr lang="en-US"/>
                    </a:p>
                  </a:txBody>
                  <a:tcPr/>
                </a:tc>
                <a:tc vMerge="1">
                  <a:txBody>
                    <a:bodyPr/>
                    <a:lstStyle/>
                    <a:p>
                      <a:endParaRPr lang="en-US"/>
                    </a:p>
                  </a:txBody>
                  <a:tcPr/>
                </a:tc>
              </a:tr>
              <a:tr h="279942">
                <a:tc>
                  <a:txBody>
                    <a:bodyPr/>
                    <a:lstStyle/>
                    <a:p>
                      <a:pPr algn="ctr" rtl="1">
                        <a:lnSpc>
                          <a:spcPct val="115000"/>
                        </a:lnSpc>
                        <a:spcAft>
                          <a:spcPts val="1000"/>
                        </a:spcAft>
                      </a:pPr>
                      <a:r>
                        <a:rPr lang="fa-IR" sz="1100">
                          <a:effectLst/>
                        </a:rPr>
                        <a:t> </a:t>
                      </a:r>
                      <a:endParaRPr lang="en-US" sz="110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a:effectLst/>
                        </a:rPr>
                        <a:t> </a:t>
                      </a:r>
                      <a:endParaRPr lang="en-US" sz="110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a:effectLst/>
                        </a:rPr>
                        <a:t> </a:t>
                      </a:r>
                      <a:endParaRPr lang="en-US" sz="110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dirty="0">
                          <a:effectLst/>
                        </a:rPr>
                        <a:t> </a:t>
                      </a:r>
                      <a:endParaRPr lang="en-US" sz="1100" dirty="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a:effectLst/>
                        </a:rPr>
                        <a:t> </a:t>
                      </a:r>
                      <a:endParaRPr lang="en-US" sz="1100">
                        <a:effectLst/>
                        <a:latin typeface="Calibri"/>
                        <a:ea typeface="Calibri"/>
                        <a:cs typeface="Arial"/>
                      </a:endParaRPr>
                    </a:p>
                  </a:txBody>
                  <a:tcPr marL="68580" marR="68580" marT="0" marB="0"/>
                </a:tc>
              </a:tr>
              <a:tr h="279942">
                <a:tc>
                  <a:txBody>
                    <a:bodyPr/>
                    <a:lstStyle/>
                    <a:p>
                      <a:pPr algn="ctr" rtl="1">
                        <a:lnSpc>
                          <a:spcPct val="115000"/>
                        </a:lnSpc>
                        <a:spcAft>
                          <a:spcPts val="1000"/>
                        </a:spcAft>
                      </a:pPr>
                      <a:r>
                        <a:rPr lang="fa-IR" sz="1100">
                          <a:effectLst/>
                        </a:rPr>
                        <a:t> </a:t>
                      </a:r>
                      <a:endParaRPr lang="en-US" sz="110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dirty="0">
                          <a:effectLst/>
                        </a:rPr>
                        <a:t> </a:t>
                      </a:r>
                      <a:endParaRPr lang="en-US" sz="1100" dirty="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dirty="0">
                          <a:effectLst/>
                        </a:rPr>
                        <a:t> </a:t>
                      </a:r>
                      <a:endParaRPr lang="en-US" sz="1100" dirty="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a:effectLst/>
                        </a:rPr>
                        <a:t> </a:t>
                      </a:r>
                      <a:endParaRPr lang="en-US" sz="1100">
                        <a:effectLst/>
                        <a:latin typeface="Calibri"/>
                        <a:ea typeface="Calibri"/>
                        <a:cs typeface="Arial"/>
                      </a:endParaRPr>
                    </a:p>
                  </a:txBody>
                  <a:tcPr marL="68580" marR="68580" marT="0" marB="0"/>
                </a:tc>
                <a:tc>
                  <a:txBody>
                    <a:bodyPr/>
                    <a:lstStyle/>
                    <a:p>
                      <a:pPr algn="ctr" rtl="1">
                        <a:lnSpc>
                          <a:spcPct val="115000"/>
                        </a:lnSpc>
                        <a:spcAft>
                          <a:spcPts val="1000"/>
                        </a:spcAft>
                      </a:pPr>
                      <a:r>
                        <a:rPr lang="fa-IR" sz="1100" dirty="0">
                          <a:effectLst/>
                        </a:rPr>
                        <a:t> </a:t>
                      </a:r>
                      <a:endParaRPr lang="en-US" sz="1100" dirty="0">
                        <a:effectLst/>
                        <a:latin typeface="Calibri"/>
                        <a:ea typeface="Calibri"/>
                        <a:cs typeface="Arial"/>
                      </a:endParaRPr>
                    </a:p>
                  </a:txBody>
                  <a:tcPr marL="68580" marR="68580" marT="0" marB="0"/>
                </a:tc>
              </a:tr>
            </a:tbl>
          </a:graphicData>
        </a:graphic>
      </p:graphicFrame>
      <p:sp>
        <p:nvSpPr>
          <p:cNvPr id="7" name="Rectangle 1"/>
          <p:cNvSpPr>
            <a:spLocks noChangeArrowheads="1"/>
          </p:cNvSpPr>
          <p:nvPr/>
        </p:nvSpPr>
        <p:spPr bwMode="auto">
          <a:xfrm>
            <a:off x="1403648" y="1976496"/>
            <a:ext cx="6408712"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5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Arial" pitchFamily="34" charset="0"/>
                <a:ea typeface="Calibri" pitchFamily="34" charset="0"/>
                <a:cs typeface="B Titr" pitchFamily="2" charset="-78"/>
              </a:rPr>
              <a:t>معاون محترم آموزش، پژوهش و فناوری</a:t>
            </a:r>
            <a:endParaRPr kumimoji="0" lang="en-US" sz="2000" b="0" i="0" u="none" strike="noStrike" cap="none" normalizeH="0" baseline="0" dirty="0" smtClean="0">
              <a:ln>
                <a:noFill/>
              </a:ln>
              <a:solidFill>
                <a:schemeClr val="tx1"/>
              </a:solidFill>
              <a:effectLst/>
              <a:latin typeface="Arial" pitchFamily="34" charset="0"/>
              <a:cs typeface="B Titr" pitchFamily="2" charset="-78"/>
            </a:endParaRPr>
          </a:p>
          <a:p>
            <a:pPr marL="0" marR="0" lvl="0" indent="0" defTabSz="914400" rtl="1" eaLnBrk="0" fontAlgn="base" latinLnBrk="0" hangingPunct="0">
              <a:lnSpc>
                <a:spcPct val="150000"/>
              </a:lnSpc>
              <a:spcBef>
                <a:spcPct val="0"/>
              </a:spcBef>
              <a:spcAft>
                <a:spcPct val="0"/>
              </a:spcAft>
              <a:buClrTx/>
              <a:buSzTx/>
              <a:buFontTx/>
              <a:buNone/>
              <a:tabLst/>
            </a:pPr>
            <a:r>
              <a:rPr kumimoji="0" lang="fa-IR" sz="1600" b="0" i="0" u="none" strike="noStrike" cap="none" normalizeH="0" baseline="0" dirty="0" smtClean="0">
                <a:ln>
                  <a:noFill/>
                </a:ln>
                <a:solidFill>
                  <a:schemeClr val="tx1"/>
                </a:solidFill>
                <a:effectLst/>
                <a:latin typeface="Arial" pitchFamily="34" charset="0"/>
                <a:ea typeface="Calibri" pitchFamily="34" charset="0"/>
                <a:cs typeface="B Titr" pitchFamily="2" charset="-78"/>
              </a:rPr>
              <a:t>با سلام و احترام</a:t>
            </a:r>
            <a:r>
              <a:rPr kumimoji="0" lang="fa-IR" sz="1600" b="0" i="0" u="none" strike="noStrike" cap="none" normalizeH="0" baseline="0" dirty="0" smtClean="0">
                <a:ln>
                  <a:noFill/>
                </a:ln>
                <a:solidFill>
                  <a:schemeClr val="tx1"/>
                </a:solidFill>
                <a:effectLst/>
                <a:latin typeface="Arial" pitchFamily="34" charset="0"/>
                <a:ea typeface="Calibri" pitchFamily="34" charset="0"/>
                <a:cs typeface="B Nazanin" pitchFamily="2" charset="-78"/>
              </a:rPr>
              <a:t>         </a:t>
            </a:r>
          </a:p>
          <a:p>
            <a:pPr marL="0" marR="0" lvl="0" indent="0" defTabSz="914400" rtl="1" eaLnBrk="0" fontAlgn="base" latinLnBrk="0" hangingPunct="0">
              <a:lnSpc>
                <a:spcPct val="150000"/>
              </a:lnSpc>
              <a:spcBef>
                <a:spcPct val="0"/>
              </a:spcBef>
              <a:spcAft>
                <a:spcPct val="0"/>
              </a:spcAft>
              <a:buClrTx/>
              <a:buSzTx/>
              <a:buFontTx/>
              <a:buNone/>
              <a:tabLst/>
            </a:pPr>
            <a:r>
              <a:rPr kumimoji="0" lang="fa-IR" sz="2000" b="0" i="0" u="none" strike="noStrike" cap="none" normalizeH="0" baseline="0" dirty="0" smtClean="0">
                <a:ln>
                  <a:noFill/>
                </a:ln>
                <a:solidFill>
                  <a:schemeClr val="tx1"/>
                </a:solidFill>
                <a:effectLst/>
                <a:latin typeface="Arial" pitchFamily="34" charset="0"/>
                <a:ea typeface="Calibri" pitchFamily="34" charset="0"/>
                <a:cs typeface="B Nazanin" pitchFamily="2" charset="-78"/>
              </a:rPr>
              <a:t>بازگشت به نامه شماره ............</a:t>
            </a:r>
            <a:r>
              <a:rPr kumimoji="0" lang="fa-IR" sz="2000" b="0" i="0" u="none" strike="noStrike" cap="none" normalizeH="0" dirty="0" smtClean="0">
                <a:ln>
                  <a:noFill/>
                </a:ln>
                <a:solidFill>
                  <a:schemeClr val="tx1"/>
                </a:solidFill>
                <a:effectLst/>
                <a:latin typeface="Arial" pitchFamily="34" charset="0"/>
                <a:ea typeface="Calibri" pitchFamily="34" charset="0"/>
                <a:cs typeface="B Nazanin" pitchFamily="2" charset="-78"/>
              </a:rPr>
              <a:t> </a:t>
            </a:r>
            <a:r>
              <a:rPr kumimoji="0" lang="fa-IR" sz="2000" b="0" i="0" u="none" strike="noStrike" cap="none" normalizeH="0" baseline="0" dirty="0" smtClean="0">
                <a:ln>
                  <a:noFill/>
                </a:ln>
                <a:solidFill>
                  <a:schemeClr val="tx1"/>
                </a:solidFill>
                <a:effectLst/>
                <a:latin typeface="Arial" pitchFamily="34" charset="0"/>
                <a:ea typeface="Calibri" pitchFamily="34" charset="0"/>
                <a:cs typeface="B Nazanin" pitchFamily="2" charset="-78"/>
              </a:rPr>
              <a:t>- .../..../95، تعداد ..... برگ گواهینامه دوره آموزشی عمومی به شرح ذیل اعلام وصول می گردد.</a:t>
            </a:r>
            <a:endParaRPr kumimoji="0" lang="en-US" sz="2000" b="0" i="0" u="none" strike="noStrike" cap="none" normalizeH="0" baseline="0" dirty="0" smtClean="0">
              <a:ln>
                <a:noFill/>
              </a:ln>
              <a:solidFill>
                <a:schemeClr val="tx1"/>
              </a:solidFill>
              <a:effectLst/>
              <a:latin typeface="Arial" pitchFamily="34" charset="0"/>
              <a:cs typeface="B Nazanin" pitchFamily="2" charset="-78"/>
            </a:endParaRPr>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spTree>
    <p:extLst>
      <p:ext uri="{BB962C8B-B14F-4D97-AF65-F5344CB8AC3E}">
        <p14:creationId xmlns:p14="http://schemas.microsoft.com/office/powerpoint/2010/main" val="381098243"/>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شناسنامه دوره آموزشی عمومی امداد / نجات</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132856"/>
            <a:ext cx="763284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1538349"/>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برنامه زمانبندی دوره </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263" y="1556792"/>
            <a:ext cx="7229475" cy="4296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60841"/>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گزارش بازدید دوره </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988841"/>
            <a:ext cx="6048375"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5713472"/>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لیست حضور و غیاب فراگیران در کلاس</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700808"/>
            <a:ext cx="7200800" cy="426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444432"/>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لیست حضور و غیاب آزمون پایان دوره</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28800"/>
            <a:ext cx="7128792" cy="4320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5494877"/>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لیست نمرات فراگیران</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009" y="1556792"/>
            <a:ext cx="6705375" cy="43111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9095579"/>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3"/>
            <a:ext cx="6965245" cy="883226"/>
          </a:xfrm>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مشخصات پذیرفته شدگان آزمون نهایی</a:t>
            </a:r>
            <a:endParaRPr lang="en-US" sz="2800" dirty="0"/>
          </a:p>
        </p:txBody>
      </p:sp>
      <p:sp>
        <p:nvSpPr>
          <p:cNvPr id="8" name="Rectangle 7"/>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616835">
            <a:off x="121278" y="2329010"/>
            <a:ext cx="8771746" cy="316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173789"/>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619672" y="1556792"/>
            <a:ext cx="5832648" cy="331236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defRPr/>
            </a:pP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Mitra" pitchFamily="2" charset="-78"/>
              </a:rPr>
              <a:t>فرایند آموزشهای تخصصی امداد و نجات</a:t>
            </a:r>
          </a:p>
        </p:txBody>
      </p:sp>
    </p:spTree>
    <p:extLst>
      <p:ext uri="{BB962C8B-B14F-4D97-AF65-F5344CB8AC3E}">
        <p14:creationId xmlns:p14="http://schemas.microsoft.com/office/powerpoint/2010/main" val="648962296"/>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570331"/>
            <a:ext cx="7920880" cy="986461"/>
          </a:xfrm>
        </p:spPr>
        <p:txBody>
          <a:bodyPr>
            <a:normAutofit/>
          </a:bodyPr>
          <a:lstStyle/>
          <a:p>
            <a:pPr marL="0" indent="0" algn="ctr">
              <a:buNone/>
            </a:pPr>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ارتباط با مرکز آموزشهای تخصصی – میدانی</a:t>
            </a:r>
            <a:endParaRPr lang="fa-IR" sz="2800" b="1" u="sng" dirty="0">
              <a:solidFill>
                <a:schemeClr val="accent2"/>
              </a:solidFill>
              <a:effectLst>
                <a:outerShdw blurRad="38100" dist="38100" dir="2700000" algn="tl">
                  <a:srgbClr val="000000">
                    <a:alpha val="43137"/>
                  </a:srgbClr>
                </a:outerShdw>
              </a:effectLst>
              <a:cs typeface="B Mitra"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4330" y="1591610"/>
            <a:ext cx="901286" cy="90128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914" y="3645024"/>
            <a:ext cx="854702" cy="854702"/>
          </a:xfrm>
          <a:prstGeom prst="rect">
            <a:avLst/>
          </a:prstGeom>
        </p:spPr>
      </p:pic>
      <p:sp>
        <p:nvSpPr>
          <p:cNvPr id="10" name="TextBox 9"/>
          <p:cNvSpPr txBox="1"/>
          <p:nvPr/>
        </p:nvSpPr>
        <p:spPr>
          <a:xfrm>
            <a:off x="1115616" y="1820024"/>
            <a:ext cx="3137397" cy="584775"/>
          </a:xfrm>
          <a:prstGeom prst="rect">
            <a:avLst/>
          </a:prstGeom>
          <a:noFill/>
        </p:spPr>
        <p:txBody>
          <a:bodyPr wrap="none" rtlCol="1">
            <a:spAutoFit/>
          </a:bodyPr>
          <a:lstStyle/>
          <a:p>
            <a:pPr algn="r"/>
            <a:r>
              <a:rPr lang="fa-IR" sz="3200" dirty="0" smtClean="0">
                <a:effectLst>
                  <a:outerShdw blurRad="38100" dist="38100" dir="2700000" algn="tl">
                    <a:srgbClr val="000000">
                      <a:alpha val="43137"/>
                    </a:srgbClr>
                  </a:outerShdw>
                </a:effectLst>
                <a:cs typeface="B Titr" panose="00000700000000000000" pitchFamily="2" charset="-78"/>
              </a:rPr>
              <a:t>36570888</a:t>
            </a:r>
            <a:r>
              <a:rPr lang="fa-IR" sz="3200" dirty="0" smtClean="0">
                <a:effectLst>
                  <a:outerShdw blurRad="38100" dist="38100" dir="2700000" algn="tl">
                    <a:srgbClr val="000000">
                      <a:alpha val="43137"/>
                    </a:srgbClr>
                  </a:outerShdw>
                </a:effectLst>
                <a:cs typeface="B Koodak Outline" panose="00000400000000000000" pitchFamily="2" charset="-78"/>
              </a:rPr>
              <a:t> - </a:t>
            </a:r>
            <a:r>
              <a:rPr lang="fa-IR" sz="3200" dirty="0">
                <a:effectLst>
                  <a:outerShdw blurRad="38100" dist="38100" dir="2700000" algn="tl">
                    <a:srgbClr val="000000">
                      <a:alpha val="43137"/>
                    </a:srgbClr>
                  </a:outerShdw>
                </a:effectLst>
                <a:cs typeface="B Titr" panose="00000700000000000000" pitchFamily="2" charset="-78"/>
              </a:rPr>
              <a:t>051</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094" y="2606432"/>
            <a:ext cx="894576" cy="894576"/>
          </a:xfrm>
          <a:prstGeom prst="rect">
            <a:avLst/>
          </a:prstGeom>
        </p:spPr>
      </p:pic>
      <p:sp>
        <p:nvSpPr>
          <p:cNvPr id="12" name="TextBox 11"/>
          <p:cNvSpPr txBox="1"/>
          <p:nvPr/>
        </p:nvSpPr>
        <p:spPr>
          <a:xfrm>
            <a:off x="981267" y="2826222"/>
            <a:ext cx="3174267" cy="584775"/>
          </a:xfrm>
          <a:prstGeom prst="rect">
            <a:avLst/>
          </a:prstGeom>
          <a:noFill/>
        </p:spPr>
        <p:txBody>
          <a:bodyPr wrap="none" rtlCol="1">
            <a:spAutoFit/>
          </a:bodyPr>
          <a:lstStyle/>
          <a:p>
            <a:pPr algn="r"/>
            <a:r>
              <a:rPr lang="fa-IR" sz="3200" dirty="0" smtClean="0">
                <a:effectLst>
                  <a:outerShdw blurRad="38100" dist="38100" dir="2700000" algn="tl">
                    <a:srgbClr val="000000">
                      <a:alpha val="43137"/>
                    </a:srgbClr>
                  </a:outerShdw>
                </a:effectLst>
                <a:cs typeface="B Titr" panose="00000700000000000000" pitchFamily="2" charset="-78"/>
              </a:rPr>
              <a:t>36679379 - 051</a:t>
            </a:r>
            <a:endParaRPr lang="fa-IR" sz="3200" dirty="0">
              <a:effectLst>
                <a:outerShdw blurRad="38100" dist="38100" dir="2700000" algn="tl">
                  <a:srgbClr val="000000">
                    <a:alpha val="43137"/>
                  </a:srgbClr>
                </a:outerShdw>
              </a:effectLst>
              <a:cs typeface="B Titr" panose="00000700000000000000" pitchFamily="2" charset="-78"/>
            </a:endParaRPr>
          </a:p>
        </p:txBody>
      </p:sp>
      <p:sp>
        <p:nvSpPr>
          <p:cNvPr id="13" name="TextBox 12"/>
          <p:cNvSpPr txBox="1"/>
          <p:nvPr/>
        </p:nvSpPr>
        <p:spPr>
          <a:xfrm>
            <a:off x="1331640" y="3853395"/>
            <a:ext cx="6450612" cy="646331"/>
          </a:xfrm>
          <a:prstGeom prst="rect">
            <a:avLst/>
          </a:prstGeom>
          <a:noFill/>
        </p:spPr>
        <p:txBody>
          <a:bodyPr wrap="none" rtlCol="1">
            <a:spAutoFit/>
          </a:bodyPr>
          <a:lstStyle/>
          <a:p>
            <a:pPr algn="l" rtl="0"/>
            <a:r>
              <a:rPr lang="en-US" sz="3600" dirty="0" smtClean="0">
                <a:effectLst>
                  <a:outerShdw blurRad="38100" dist="38100" dir="2700000" algn="tl">
                    <a:srgbClr val="000000">
                      <a:alpha val="43137"/>
                    </a:srgbClr>
                  </a:outerShdw>
                </a:effectLst>
                <a:latin typeface="Arial Rounded MT Bold" panose="020F0704030504030204" pitchFamily="34" charset="0"/>
                <a:cs typeface="B Zar" panose="00000400000000000000" pitchFamily="2" charset="-78"/>
              </a:rPr>
              <a:t>amozesh.razavi@gmail.com</a:t>
            </a:r>
            <a:endParaRPr lang="fa-IR" sz="2800" dirty="0">
              <a:effectLst>
                <a:outerShdw blurRad="38100" dist="38100" dir="2700000" algn="tl">
                  <a:srgbClr val="000000">
                    <a:alpha val="43137"/>
                  </a:srgbClr>
                </a:outerShdw>
              </a:effectLst>
              <a:latin typeface="Arial Rounded MT Bold" panose="020F0704030504030204" pitchFamily="34" charset="0"/>
              <a:cs typeface="B Zar" panose="00000400000000000000" pitchFamily="2" charset="-78"/>
            </a:endParaRPr>
          </a:p>
        </p:txBody>
      </p:sp>
    </p:spTree>
    <p:extLst>
      <p:ext uri="{BB962C8B-B14F-4D97-AF65-F5344CB8AC3E}">
        <p14:creationId xmlns:p14="http://schemas.microsoft.com/office/powerpoint/2010/main" val="11114490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95023" y="817582"/>
            <a:ext cx="6965245" cy="883226"/>
          </a:xfrm>
        </p:spPr>
        <p:txBody>
          <a:bodyPr>
            <a:noAutofit/>
          </a:bodyPr>
          <a:lstStyle/>
          <a:p>
            <a:pPr marL="274320" indent="-274320">
              <a:spcBef>
                <a:spcPct val="20000"/>
              </a:spcBef>
              <a:buClr>
                <a:schemeClr val="accent2"/>
              </a:buClr>
              <a:buSzPct val="85000"/>
              <a:buFont typeface="Brush Script MT" pitchFamily="66" charset="0"/>
              <a:buChar char="O"/>
            </a:pPr>
            <a:r>
              <a:rPr lang="fa-IR" sz="5400" b="1" dirty="0" smtClean="0">
                <a:solidFill>
                  <a:srgbClr val="000099"/>
                </a:solidFill>
                <a:cs typeface="B Mitra" panose="00000400000000000000" pitchFamily="2" charset="-78"/>
              </a:rPr>
              <a:t>خیر مقدم</a:t>
            </a:r>
          </a:p>
        </p:txBody>
      </p:sp>
      <p:pic>
        <p:nvPicPr>
          <p:cNvPr id="1027" name="Picture 3"/>
          <p:cNvPicPr>
            <a:picLocks noChangeAspect="1" noChangeArrowheads="1"/>
          </p:cNvPicPr>
          <p:nvPr/>
        </p:nvPicPr>
        <p:blipFill>
          <a:blip r:embed="rId3" cstate="print"/>
          <a:srcRect/>
          <a:stretch>
            <a:fillRect/>
          </a:stretch>
        </p:blipFill>
        <p:spPr bwMode="auto">
          <a:xfrm>
            <a:off x="2051720" y="1700808"/>
            <a:ext cx="5328592" cy="3384376"/>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descr="C:\Users\zahra\Desktop\18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708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lide Number Placeholder 5"/>
          <p:cNvSpPr>
            <a:spLocks noGrp="1"/>
          </p:cNvSpPr>
          <p:nvPr>
            <p:ph type="sldNum" sz="quarter" idx="12"/>
          </p:nvPr>
        </p:nvSpPr>
        <p:spPr>
          <a:xfrm>
            <a:off x="6778232" y="1911926"/>
            <a:ext cx="1795752" cy="2196935"/>
          </a:xfr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txBody>
          <a:bodyPr/>
          <a:lstStyle/>
          <a:p>
            <a:pPr algn="ctr">
              <a:defRPr/>
            </a:pPr>
            <a:r>
              <a:rPr lang="fa-IR" sz="4400" b="1" u="sng" dirty="0" smtClean="0">
                <a:solidFill>
                  <a:srgbClr val="7030A0"/>
                </a:solidFill>
                <a:latin typeface="Times New Roman" pitchFamily="18" charset="0"/>
                <a:cs typeface="B Nazanin" pitchFamily="2" charset="-78"/>
              </a:rPr>
              <a:t>با تشکر </a:t>
            </a:r>
          </a:p>
          <a:p>
            <a:pPr algn="ctr">
              <a:defRPr/>
            </a:pPr>
            <a:r>
              <a:rPr lang="fa-IR" sz="4400" b="1" u="sng" dirty="0" smtClean="0">
                <a:solidFill>
                  <a:srgbClr val="7030A0"/>
                </a:solidFill>
                <a:latin typeface="Times New Roman" pitchFamily="18" charset="0"/>
                <a:cs typeface="B Nazanin" pitchFamily="2" charset="-78"/>
              </a:rPr>
              <a:t>از توجه </a:t>
            </a:r>
          </a:p>
          <a:p>
            <a:pPr algn="ctr">
              <a:defRPr/>
            </a:pPr>
            <a:r>
              <a:rPr lang="fa-IR" sz="4400" b="1" u="sng" dirty="0" smtClean="0">
                <a:solidFill>
                  <a:srgbClr val="7030A0"/>
                </a:solidFill>
                <a:latin typeface="Times New Roman" pitchFamily="18" charset="0"/>
                <a:cs typeface="B Nazanin" pitchFamily="2" charset="-78"/>
              </a:rPr>
              <a:t>شما</a:t>
            </a:r>
            <a:endParaRPr lang="es-ES" sz="4400" b="1" u="sng" dirty="0" smtClean="0">
              <a:solidFill>
                <a:srgbClr val="7030A0"/>
              </a:solidFill>
              <a:latin typeface="Times New Roman" pitchFamily="18" charset="0"/>
              <a:cs typeface="B Nazanin" pitchFamily="2" charset="-78"/>
            </a:endParaRPr>
          </a:p>
        </p:txBody>
      </p:sp>
    </p:spTree>
    <p:extLst>
      <p:ext uri="{BB962C8B-B14F-4D97-AF65-F5344CB8AC3E}">
        <p14:creationId xmlns:p14="http://schemas.microsoft.com/office/powerpoint/2010/main" val="48388160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619672" y="1556792"/>
            <a:ext cx="5832648" cy="331236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defRPr/>
            </a:pP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Mitra" pitchFamily="2" charset="-78"/>
              </a:rPr>
              <a:t>فرایند آموزشهای پایه تخصصی</a:t>
            </a:r>
          </a:p>
          <a:p>
            <a:pPr>
              <a:defRPr/>
            </a:pP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Mitra" pitchFamily="2" charset="-78"/>
              </a:rPr>
              <a:t>عمومی امداد</a:t>
            </a:r>
          </a:p>
          <a:p>
            <a:pPr>
              <a:defRPr/>
            </a:pPr>
            <a:r>
              <a:rPr lang="fa-I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Mitra" pitchFamily="2" charset="-78"/>
              </a:rPr>
              <a:t>عمومی نجات</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cs typeface="B Mitra" pitchFamily="2" charset="-78"/>
            </a:endParaRPr>
          </a:p>
        </p:txBody>
      </p:sp>
    </p:spTree>
    <p:extLst>
      <p:ext uri="{BB962C8B-B14F-4D97-AF65-F5344CB8AC3E}">
        <p14:creationId xmlns:p14="http://schemas.microsoft.com/office/powerpoint/2010/main" val="2090518948"/>
      </p:ext>
    </p:extLst>
  </p:cSld>
  <p:clrMapOvr>
    <a:masterClrMapping/>
  </p:clrMapOvr>
  <mc:AlternateContent xmlns:mc="http://schemas.openxmlformats.org/markup-compatibility/2006" xmlns:p14="http://schemas.microsoft.com/office/powerpoint/2010/main">
    <mc:Choice Requires="p14">
      <p:transition spd="slow">
        <p14:warp dir="i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سهمیه تخصیصی دوره های عمومی امداد و نجات شعب تابعه درسال 95</a:t>
            </a:r>
            <a:endParaRPr lang="fa-IR" sz="2800" b="1" u="sng" dirty="0">
              <a:solidFill>
                <a:srgbClr val="000099"/>
              </a:solidFill>
              <a:effectLst>
                <a:outerShdw blurRad="38100" dist="38100" dir="2700000" algn="tl">
                  <a:srgbClr val="000000">
                    <a:alpha val="43137"/>
                  </a:srgbClr>
                </a:outerShdw>
              </a:effectLst>
              <a:cs typeface="B Mitra" panose="00000400000000000000" pitchFamily="2" charset="-78"/>
            </a:endParaRPr>
          </a:p>
        </p:txBody>
      </p:sp>
      <p:sp>
        <p:nvSpPr>
          <p:cNvPr id="5" name="Rectangle 4"/>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060848"/>
            <a:ext cx="6696743" cy="3978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0195137"/>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سهمیه تخصیصی دوره های عمومی امداد و نجات شعب تابعه در سال 95</a:t>
            </a:r>
            <a:endParaRPr lang="fa-IR" sz="2800" b="1" u="sng" dirty="0">
              <a:solidFill>
                <a:srgbClr val="000099"/>
              </a:solidFill>
              <a:effectLst>
                <a:outerShdw blurRad="38100" dist="38100" dir="2700000" algn="tl">
                  <a:srgbClr val="000000">
                    <a:alpha val="43137"/>
                  </a:srgbClr>
                </a:outerShdw>
              </a:effectLst>
              <a:cs typeface="B Mitra" panose="00000400000000000000" pitchFamily="2" charset="-78"/>
            </a:endParaRPr>
          </a:p>
        </p:txBody>
      </p:sp>
      <p:sp>
        <p:nvSpPr>
          <p:cNvPr id="5" name="Rectangle 4"/>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032992"/>
            <a:ext cx="7200800" cy="391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910473"/>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سهمیه تخصیصی دوره های عمومی امداد و نجات شعب تابعه در سال 95</a:t>
            </a:r>
            <a:endParaRPr lang="fa-IR" sz="2800" b="1" u="sng" dirty="0">
              <a:solidFill>
                <a:srgbClr val="000099"/>
              </a:solidFill>
              <a:effectLst>
                <a:outerShdw blurRad="38100" dist="38100" dir="2700000" algn="tl">
                  <a:srgbClr val="000000">
                    <a:alpha val="43137"/>
                  </a:srgbClr>
                </a:outerShdw>
              </a:effectLst>
              <a:cs typeface="B Mitra" panose="00000400000000000000" pitchFamily="2" charset="-78"/>
            </a:endParaRPr>
          </a:p>
        </p:txBody>
      </p:sp>
      <p:sp>
        <p:nvSpPr>
          <p:cNvPr id="5" name="Rectangle 4"/>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102545"/>
            <a:ext cx="6912768" cy="3774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439063"/>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692696"/>
            <a:ext cx="6624736" cy="770437"/>
          </a:xfrm>
        </p:spPr>
        <p:txBody>
          <a:bodyPr>
            <a:normAutofit/>
          </a:bodyPr>
          <a:lstStyle/>
          <a:p>
            <a:r>
              <a:rPr lang="fa-IR" sz="2400" b="1" u="sng" dirty="0" smtClean="0">
                <a:solidFill>
                  <a:srgbClr val="000099"/>
                </a:solidFill>
                <a:effectLst>
                  <a:outerShdw blurRad="38100" dist="38100" dir="2700000" algn="tl">
                    <a:srgbClr val="000000">
                      <a:alpha val="43137"/>
                    </a:srgbClr>
                  </a:outerShdw>
                </a:effectLst>
                <a:cs typeface="B Mitra" panose="00000400000000000000" pitchFamily="2" charset="-78"/>
              </a:rPr>
              <a:t>درخواست مجوز دوره آموزشی عمومی امداد و نجات</a:t>
            </a:r>
            <a:endParaRPr lang="fa-IR" sz="2400" b="1" u="sng" dirty="0">
              <a:solidFill>
                <a:srgbClr val="000099"/>
              </a:solidFill>
              <a:effectLst>
                <a:outerShdw blurRad="38100" dist="38100" dir="2700000" algn="tl">
                  <a:srgbClr val="000000">
                    <a:alpha val="43137"/>
                  </a:srgbClr>
                </a:outerShdw>
              </a:effectLst>
              <a:cs typeface="B Mitra" panose="00000400000000000000" pitchFamily="2" charset="-78"/>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75622881"/>
              </p:ext>
            </p:extLst>
          </p:nvPr>
        </p:nvGraphicFramePr>
        <p:xfrm>
          <a:off x="1691679" y="3933056"/>
          <a:ext cx="5760641" cy="1152128"/>
        </p:xfrm>
        <a:graphic>
          <a:graphicData uri="http://schemas.openxmlformats.org/drawingml/2006/table">
            <a:tbl>
              <a:tblPr rtl="1" firstRow="1" firstCol="1" bandRow="1">
                <a:tableStyleId>{5C22544A-7EE6-4342-B048-85BDC9FD1C3A}</a:tableStyleId>
              </a:tblPr>
              <a:tblGrid>
                <a:gridCol w="869224"/>
                <a:gridCol w="1021459"/>
                <a:gridCol w="1101928"/>
                <a:gridCol w="1249705"/>
                <a:gridCol w="1518325"/>
              </a:tblGrid>
              <a:tr h="575905">
                <a:tc>
                  <a:txBody>
                    <a:bodyPr/>
                    <a:lstStyle/>
                    <a:p>
                      <a:pPr algn="ctr" rtl="1">
                        <a:lnSpc>
                          <a:spcPct val="115000"/>
                        </a:lnSpc>
                        <a:spcAft>
                          <a:spcPts val="1000"/>
                        </a:spcAft>
                      </a:pPr>
                      <a:r>
                        <a:rPr lang="fa-IR" sz="1800" dirty="0">
                          <a:solidFill>
                            <a:schemeClr val="tx1"/>
                          </a:solidFill>
                          <a:effectLst/>
                          <a:cs typeface="B Nazanin" pitchFamily="2" charset="-78"/>
                        </a:rPr>
                        <a:t>نام دوره</a:t>
                      </a:r>
                      <a:endParaRPr lang="en-US" sz="2400" dirty="0">
                        <a:solidFill>
                          <a:schemeClr val="tx1"/>
                        </a:solidFill>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solidFill>
                            <a:schemeClr val="tx1"/>
                          </a:solidFill>
                          <a:effectLst/>
                          <a:cs typeface="B Nazanin" pitchFamily="2" charset="-78"/>
                        </a:rPr>
                        <a:t>جنسیت</a:t>
                      </a:r>
                      <a:endParaRPr lang="en-US" sz="2400" dirty="0">
                        <a:solidFill>
                          <a:schemeClr val="tx1"/>
                        </a:solidFill>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solidFill>
                            <a:schemeClr val="tx1"/>
                          </a:solidFill>
                          <a:effectLst/>
                          <a:cs typeface="B Nazanin" pitchFamily="2" charset="-78"/>
                        </a:rPr>
                        <a:t>تعداد دوره</a:t>
                      </a:r>
                      <a:endParaRPr lang="en-US" sz="2400" dirty="0">
                        <a:solidFill>
                          <a:schemeClr val="tx1"/>
                        </a:solidFill>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solidFill>
                            <a:schemeClr val="tx1"/>
                          </a:solidFill>
                          <a:effectLst/>
                          <a:cs typeface="B Nazanin" pitchFamily="2" charset="-78"/>
                        </a:rPr>
                        <a:t>نام مربیان</a:t>
                      </a:r>
                      <a:endParaRPr lang="en-US" sz="2400" dirty="0">
                        <a:solidFill>
                          <a:schemeClr val="tx1"/>
                        </a:solidFill>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solidFill>
                            <a:schemeClr val="tx1"/>
                          </a:solidFill>
                          <a:effectLst/>
                          <a:cs typeface="B Nazanin" pitchFamily="2" charset="-78"/>
                        </a:rPr>
                        <a:t>تاریخ شروع دوره </a:t>
                      </a:r>
                      <a:endParaRPr lang="en-US" sz="2400" dirty="0">
                        <a:solidFill>
                          <a:schemeClr val="tx1"/>
                        </a:solidFill>
                        <a:effectLst/>
                        <a:latin typeface="Calibri"/>
                        <a:ea typeface="Calibri"/>
                        <a:cs typeface="B Nazanin" pitchFamily="2" charset="-78"/>
                      </a:endParaRPr>
                    </a:p>
                  </a:txBody>
                  <a:tcPr marL="68580" marR="68580" marT="0" marB="0"/>
                </a:tc>
              </a:tr>
              <a:tr h="576223">
                <a:tc>
                  <a:txBody>
                    <a:bodyPr/>
                    <a:lstStyle/>
                    <a:p>
                      <a:pPr algn="ctr" rtl="1">
                        <a:lnSpc>
                          <a:spcPct val="115000"/>
                        </a:lnSpc>
                        <a:spcAft>
                          <a:spcPts val="1000"/>
                        </a:spcAft>
                      </a:pPr>
                      <a:r>
                        <a:rPr lang="fa-IR" sz="1800">
                          <a:effectLst/>
                          <a:cs typeface="B Nazanin" pitchFamily="2" charset="-78"/>
                        </a:rPr>
                        <a:t> </a:t>
                      </a:r>
                      <a:endParaRPr lang="en-US" sz="2400">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a:effectLst/>
                          <a:cs typeface="B Nazanin" pitchFamily="2" charset="-78"/>
                        </a:rPr>
                        <a:t> </a:t>
                      </a:r>
                      <a:endParaRPr lang="en-US" sz="2400">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effectLst/>
                          <a:cs typeface="B Nazanin" pitchFamily="2" charset="-78"/>
                        </a:rPr>
                        <a:t> </a:t>
                      </a:r>
                      <a:endParaRPr lang="en-US" sz="2400" dirty="0">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effectLst/>
                          <a:cs typeface="B Nazanin" pitchFamily="2" charset="-78"/>
                        </a:rPr>
                        <a:t> </a:t>
                      </a:r>
                      <a:endParaRPr lang="en-US" sz="2400" dirty="0">
                        <a:effectLst/>
                        <a:latin typeface="Calibri"/>
                        <a:ea typeface="Calibri"/>
                        <a:cs typeface="B Nazanin" pitchFamily="2" charset="-78"/>
                      </a:endParaRPr>
                    </a:p>
                  </a:txBody>
                  <a:tcPr marL="68580" marR="68580" marT="0" marB="0"/>
                </a:tc>
                <a:tc>
                  <a:txBody>
                    <a:bodyPr/>
                    <a:lstStyle/>
                    <a:p>
                      <a:pPr algn="ctr" rtl="1">
                        <a:lnSpc>
                          <a:spcPct val="115000"/>
                        </a:lnSpc>
                        <a:spcAft>
                          <a:spcPts val="1000"/>
                        </a:spcAft>
                      </a:pPr>
                      <a:r>
                        <a:rPr lang="fa-IR" sz="1800" dirty="0">
                          <a:effectLst/>
                          <a:cs typeface="B Nazanin" pitchFamily="2" charset="-78"/>
                        </a:rPr>
                        <a:t> </a:t>
                      </a:r>
                      <a:endParaRPr lang="en-US" sz="2400" dirty="0">
                        <a:effectLst/>
                        <a:latin typeface="Calibri"/>
                        <a:ea typeface="Calibri"/>
                        <a:cs typeface="B Nazanin" pitchFamily="2" charset="-78"/>
                      </a:endParaRPr>
                    </a:p>
                  </a:txBody>
                  <a:tcPr marL="68580" marR="68580" marT="0" marB="0"/>
                </a:tc>
              </a:tr>
            </a:tbl>
          </a:graphicData>
        </a:graphic>
      </p:graphicFrame>
      <p:sp>
        <p:nvSpPr>
          <p:cNvPr id="10" name="Rectangle 1"/>
          <p:cNvSpPr>
            <a:spLocks noChangeArrowheads="1"/>
          </p:cNvSpPr>
          <p:nvPr/>
        </p:nvSpPr>
        <p:spPr bwMode="auto">
          <a:xfrm>
            <a:off x="1259632" y="1412776"/>
            <a:ext cx="6768752" cy="2416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lnSpc>
                <a:spcPct val="150000"/>
              </a:lnSpc>
              <a:spcBef>
                <a:spcPct val="0"/>
              </a:spcBef>
              <a:spcAft>
                <a:spcPct val="0"/>
              </a:spcAft>
            </a:pPr>
            <a:r>
              <a:rPr lang="fa-IR" sz="1600" dirty="0" smtClean="0">
                <a:latin typeface="Arial" pitchFamily="34" charset="0"/>
                <a:ea typeface="Calibri" pitchFamily="34" charset="0"/>
                <a:cs typeface="B Titr" pitchFamily="2" charset="-78"/>
              </a:rPr>
              <a:t>معاون</a:t>
            </a:r>
            <a:r>
              <a:rPr lang="en-US" sz="1600" dirty="0" smtClean="0">
                <a:latin typeface="Arial" pitchFamily="34" charset="0"/>
                <a:ea typeface="Calibri" pitchFamily="34" charset="0"/>
                <a:cs typeface="B Titr" pitchFamily="2" charset="-78"/>
              </a:rPr>
              <a:t> </a:t>
            </a:r>
            <a:r>
              <a:rPr lang="fa-IR" sz="1600" dirty="0" smtClean="0">
                <a:latin typeface="Arial" pitchFamily="34" charset="0"/>
                <a:ea typeface="Calibri" pitchFamily="34" charset="0"/>
                <a:cs typeface="B Titr" pitchFamily="2" charset="-78"/>
              </a:rPr>
              <a:t>محترم </a:t>
            </a:r>
            <a:r>
              <a:rPr lang="fa-IR" sz="1600" dirty="0">
                <a:latin typeface="Arial" pitchFamily="34" charset="0"/>
                <a:ea typeface="Calibri" pitchFamily="34" charset="0"/>
                <a:cs typeface="B Titr" pitchFamily="2" charset="-78"/>
              </a:rPr>
              <a:t>آموزش</a:t>
            </a:r>
            <a:r>
              <a:rPr kumimoji="0" lang="fa-IR" sz="1600" b="0" i="0" u="none" strike="noStrike" cap="none" normalizeH="0" baseline="0" dirty="0" smtClean="0">
                <a:ln>
                  <a:noFill/>
                </a:ln>
                <a:solidFill>
                  <a:schemeClr val="tx1"/>
                </a:solidFill>
                <a:effectLst/>
                <a:latin typeface="Arial" pitchFamily="34" charset="0"/>
                <a:ea typeface="Calibri" pitchFamily="34" charset="0"/>
                <a:cs typeface="B Titr" pitchFamily="2" charset="-78"/>
              </a:rPr>
              <a:t>، پژوهش و فناوری</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eaLnBrk="0" fontAlgn="base" latinLnBrk="0" hangingPunct="0">
              <a:lnSpc>
                <a:spcPct val="150000"/>
              </a:lnSpc>
              <a:spcBef>
                <a:spcPct val="0"/>
              </a:spcBef>
              <a:spcAft>
                <a:spcPct val="0"/>
              </a:spcAft>
              <a:buClrTx/>
              <a:buSzTx/>
              <a:buFontTx/>
              <a:buNone/>
              <a:tabLst/>
            </a:pPr>
            <a:r>
              <a:rPr kumimoji="0" lang="fa-IR" sz="1400" b="0" i="0" u="none" strike="noStrike" cap="none" normalizeH="0" baseline="0" dirty="0" smtClean="0">
                <a:ln>
                  <a:noFill/>
                </a:ln>
                <a:solidFill>
                  <a:schemeClr val="tx1"/>
                </a:solidFill>
                <a:effectLst/>
                <a:latin typeface="Arial" pitchFamily="34" charset="0"/>
                <a:ea typeface="Calibri" pitchFamily="34" charset="0"/>
                <a:cs typeface="B Titr" pitchFamily="2" charset="-78"/>
              </a:rPr>
              <a:t>با سلام و احترام</a:t>
            </a:r>
          </a:p>
          <a:p>
            <a:pPr marL="0" marR="0" lvl="0" indent="0" defTabSz="91440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defTabSz="914400" eaLnBrk="0" fontAlgn="base" latinLnBrk="0" hangingPunct="0">
              <a:lnSpc>
                <a:spcPct val="150000"/>
              </a:lnSpc>
              <a:spcBef>
                <a:spcPct val="0"/>
              </a:spcBef>
              <a:spcAft>
                <a:spcPct val="0"/>
              </a:spcAft>
              <a:buClrTx/>
              <a:buSzTx/>
              <a:buFontTx/>
              <a:buNone/>
              <a:tabLst/>
            </a:pPr>
            <a:r>
              <a:rPr kumimoji="0" lang="fa-IR" sz="1600" b="0" i="0" u="none" strike="noStrike" cap="none" normalizeH="0" baseline="0" dirty="0" smtClean="0">
                <a:ln>
                  <a:noFill/>
                </a:ln>
                <a:solidFill>
                  <a:schemeClr val="tx1"/>
                </a:solidFill>
                <a:effectLst/>
                <a:latin typeface="Arial" pitchFamily="34" charset="0"/>
                <a:ea typeface="Calibri" pitchFamily="34" charset="0"/>
                <a:cs typeface="B Nazanin" pitchFamily="2" charset="-78"/>
              </a:rPr>
              <a:t>         </a:t>
            </a:r>
            <a:r>
              <a:rPr kumimoji="0" lang="fa-IR" sz="2000" b="0" i="0" u="none" strike="noStrike" cap="none" normalizeH="0" baseline="0" dirty="0" smtClean="0">
                <a:ln>
                  <a:noFill/>
                </a:ln>
                <a:solidFill>
                  <a:schemeClr val="tx1"/>
                </a:solidFill>
                <a:effectLst/>
                <a:latin typeface="Arial" pitchFamily="34" charset="0"/>
                <a:ea typeface="Calibri" pitchFamily="34" charset="0"/>
                <a:cs typeface="B Nazanin" pitchFamily="2" charset="-78"/>
              </a:rPr>
              <a:t>به استحضار می رساند این شعبه در نظر دارد ..... دوره آموزشی عمومی به شرح ذیل برگزار نماید. خواهشمند است در صورت امکان دستورات لازم را صادر فرمایید. ضمنا لیست متقاضیان دوره پیوست می باشد.</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spTree>
    <p:extLst>
      <p:ext uri="{BB962C8B-B14F-4D97-AF65-F5344CB8AC3E}">
        <p14:creationId xmlns:p14="http://schemas.microsoft.com/office/powerpoint/2010/main" val="662444147"/>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درخواست اعزام ناظر آزمون پایان دوره آموزشی عمومی امداد و نجات</a:t>
            </a:r>
            <a:endParaRPr lang="en-US" sz="2800" dirty="0"/>
          </a:p>
        </p:txBody>
      </p:sp>
      <p:sp>
        <p:nvSpPr>
          <p:cNvPr id="7" name="Rectangle 6"/>
          <p:cNvSpPr/>
          <p:nvPr/>
        </p:nvSpPr>
        <p:spPr>
          <a:xfrm>
            <a:off x="1475656" y="2348880"/>
            <a:ext cx="6408712" cy="3262432"/>
          </a:xfrm>
          <a:prstGeom prst="rect">
            <a:avLst/>
          </a:prstGeom>
        </p:spPr>
        <p:txBody>
          <a:bodyPr wrap="square">
            <a:spAutoFit/>
          </a:bodyPr>
          <a:lstStyle/>
          <a:p>
            <a:pPr>
              <a:lnSpc>
                <a:spcPct val="150000"/>
              </a:lnSpc>
            </a:pPr>
            <a:r>
              <a:rPr lang="fa-IR" dirty="0" smtClean="0">
                <a:cs typeface="B Titr" pitchFamily="2" charset="-78"/>
              </a:rPr>
              <a:t>معاون محترم آموزش</a:t>
            </a:r>
            <a:r>
              <a:rPr lang="fa-IR" dirty="0">
                <a:cs typeface="B Titr" pitchFamily="2" charset="-78"/>
              </a:rPr>
              <a:t>، پژوهش و فناوری</a:t>
            </a:r>
            <a:endParaRPr lang="en-US" dirty="0">
              <a:cs typeface="B Titr" pitchFamily="2" charset="-78"/>
            </a:endParaRPr>
          </a:p>
          <a:p>
            <a:pPr>
              <a:lnSpc>
                <a:spcPct val="150000"/>
              </a:lnSpc>
            </a:pPr>
            <a:r>
              <a:rPr lang="fa-IR" sz="1600" dirty="0">
                <a:cs typeface="B Titr" pitchFamily="2" charset="-78"/>
              </a:rPr>
              <a:t>با سلام و احترام</a:t>
            </a:r>
            <a:endParaRPr lang="en-US" sz="1600" dirty="0">
              <a:cs typeface="B Titr" pitchFamily="2" charset="-78"/>
            </a:endParaRPr>
          </a:p>
          <a:p>
            <a:pPr algn="just"/>
            <a:r>
              <a:rPr lang="fa-IR" dirty="0">
                <a:cs typeface="B Nazanin" pitchFamily="2" charset="-78"/>
              </a:rPr>
              <a:t>       </a:t>
            </a:r>
            <a:endParaRPr lang="fa-IR" dirty="0" smtClean="0">
              <a:cs typeface="B Nazanin" pitchFamily="2" charset="-78"/>
            </a:endParaRPr>
          </a:p>
          <a:p>
            <a:pPr algn="just"/>
            <a:r>
              <a:rPr lang="fa-IR" dirty="0">
                <a:cs typeface="B Nazanin" pitchFamily="2" charset="-78"/>
              </a:rPr>
              <a:t> </a:t>
            </a:r>
            <a:r>
              <a:rPr lang="fa-IR" dirty="0" smtClean="0">
                <a:cs typeface="B Nazanin" pitchFamily="2" charset="-78"/>
              </a:rPr>
              <a:t>     </a:t>
            </a:r>
            <a:r>
              <a:rPr lang="fa-IR" sz="2000" dirty="0">
                <a:cs typeface="B Nazanin" pitchFamily="2" charset="-78"/>
              </a:rPr>
              <a:t>به استناد مجوز شماره </a:t>
            </a:r>
            <a:r>
              <a:rPr lang="fa-IR" sz="2000" dirty="0" smtClean="0">
                <a:cs typeface="B Nazanin" pitchFamily="2" charset="-78"/>
              </a:rPr>
              <a:t>............ - </a:t>
            </a:r>
            <a:r>
              <a:rPr lang="fa-IR" sz="2000" dirty="0">
                <a:cs typeface="B Nazanin" pitchFamily="2" charset="-78"/>
              </a:rPr>
              <a:t>.../..../95، تعداد ........... دوره عمومی امداد و .......... دوره عمومی نجات </a:t>
            </a:r>
            <a:r>
              <a:rPr lang="fa-IR" sz="2000" dirty="0" smtClean="0">
                <a:cs typeface="B Nazanin" pitchFamily="2" charset="-78"/>
              </a:rPr>
              <a:t>به اتمام رسیده است</a:t>
            </a:r>
            <a:r>
              <a:rPr lang="fa-IR" sz="2000" dirty="0">
                <a:cs typeface="B Nazanin" pitchFamily="2" charset="-78"/>
              </a:rPr>
              <a:t>، خواهشمند است جهت معرفی و اعزام ناظر برگزاری آزمون پایان دوره در تاریخ .../..../95 ساعت .... دستورات لازم را صادر فرمایید. </a:t>
            </a:r>
            <a:endParaRPr lang="en-US" sz="2000" dirty="0">
              <a:cs typeface="B Nazanin" pitchFamily="2" charset="-78"/>
            </a:endParaRPr>
          </a:p>
          <a:p>
            <a:r>
              <a:rPr lang="fa-IR" dirty="0">
                <a:cs typeface="B Nazanin" pitchFamily="2" charset="-78"/>
              </a:rPr>
              <a:t> </a:t>
            </a:r>
            <a:endParaRPr lang="en-US" dirty="0">
              <a:cs typeface="B Nazanin" pitchFamily="2" charset="-78"/>
            </a:endParaRPr>
          </a:p>
          <a:p>
            <a:pPr algn="ctr"/>
            <a:r>
              <a:rPr lang="fa-IR" dirty="0">
                <a:cs typeface="B Titr" pitchFamily="2" charset="-78"/>
              </a:rPr>
              <a:t>.........................</a:t>
            </a:r>
            <a:endParaRPr lang="en-US" dirty="0">
              <a:cs typeface="B Titr" pitchFamily="2" charset="-78"/>
            </a:endParaRPr>
          </a:p>
          <a:p>
            <a:pPr algn="ctr"/>
            <a:r>
              <a:rPr lang="fa-IR" dirty="0">
                <a:cs typeface="B Titr" pitchFamily="2" charset="-78"/>
              </a:rPr>
              <a:t>رئیس جمعیت هلال احمر .......</a:t>
            </a:r>
            <a:endParaRPr lang="en-US" dirty="0">
              <a:cs typeface="B Titr" pitchFamily="2" charset="-78"/>
            </a:endParaRPr>
          </a:p>
        </p:txBody>
      </p:sp>
      <p:sp>
        <p:nvSpPr>
          <p:cNvPr id="5" name="Rectangle 4"/>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spTree>
    <p:extLst>
      <p:ext uri="{BB962C8B-B14F-4D97-AF65-F5344CB8AC3E}">
        <p14:creationId xmlns:p14="http://schemas.microsoft.com/office/powerpoint/2010/main" val="1177450684"/>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692696"/>
            <a:ext cx="6965245" cy="667202"/>
          </a:xfrm>
        </p:spPr>
        <p:txBody>
          <a:bodyPr>
            <a:normAutofit fontScale="90000"/>
          </a:bodyPr>
          <a:lstStyle/>
          <a:p>
            <a:r>
              <a:rPr lang="fa-IR" sz="2800" b="1" u="sng" dirty="0" smtClean="0">
                <a:solidFill>
                  <a:srgbClr val="000099"/>
                </a:solidFill>
                <a:effectLst>
                  <a:outerShdw blurRad="38100" dist="38100" dir="2700000" algn="tl">
                    <a:srgbClr val="000000">
                      <a:alpha val="43137"/>
                    </a:srgbClr>
                  </a:outerShdw>
                </a:effectLst>
                <a:cs typeface="B Mitra" panose="00000400000000000000" pitchFamily="2" charset="-78"/>
              </a:rPr>
              <a:t>درخواست صدور گواهینامه دوره آموزشی عمومی امداد و نجات</a:t>
            </a:r>
            <a:endParaRPr lang="en-US" sz="2800" dirty="0"/>
          </a:p>
        </p:txBody>
      </p:sp>
      <p:sp>
        <p:nvSpPr>
          <p:cNvPr id="6" name="Content Placeholder 5"/>
          <p:cNvSpPr>
            <a:spLocks noGrp="1"/>
          </p:cNvSpPr>
          <p:nvPr>
            <p:ph idx="1"/>
          </p:nvPr>
        </p:nvSpPr>
        <p:spPr>
          <a:xfrm>
            <a:off x="1463040" y="1916832"/>
            <a:ext cx="6196405" cy="3603812"/>
          </a:xfrm>
        </p:spPr>
        <p:txBody>
          <a:bodyPr>
            <a:normAutofit fontScale="55000" lnSpcReduction="20000"/>
          </a:bodyPr>
          <a:lstStyle/>
          <a:p>
            <a:pPr marL="0" indent="0">
              <a:lnSpc>
                <a:spcPct val="170000"/>
              </a:lnSpc>
              <a:buNone/>
            </a:pPr>
            <a:r>
              <a:rPr lang="fa-IR" sz="2200" dirty="0" smtClean="0">
                <a:cs typeface="B Titr" pitchFamily="2" charset="-78"/>
              </a:rPr>
              <a:t> </a:t>
            </a:r>
            <a:r>
              <a:rPr lang="fa-IR" sz="3600" dirty="0" smtClean="0">
                <a:cs typeface="B Titr" pitchFamily="2" charset="-78"/>
              </a:rPr>
              <a:t>معاون محترم آموزش</a:t>
            </a:r>
            <a:r>
              <a:rPr lang="fa-IR" sz="3600" dirty="0">
                <a:cs typeface="B Titr" pitchFamily="2" charset="-78"/>
              </a:rPr>
              <a:t>، پژوهش و فناوری</a:t>
            </a:r>
            <a:endParaRPr lang="en-US" sz="3600" dirty="0">
              <a:cs typeface="B Titr" pitchFamily="2" charset="-78"/>
            </a:endParaRPr>
          </a:p>
          <a:p>
            <a:pPr marL="0" indent="0">
              <a:lnSpc>
                <a:spcPct val="170000"/>
              </a:lnSpc>
              <a:buNone/>
            </a:pPr>
            <a:r>
              <a:rPr lang="fa-IR" sz="2500" dirty="0" smtClean="0">
                <a:cs typeface="B Titr" pitchFamily="2" charset="-78"/>
              </a:rPr>
              <a:t>با </a:t>
            </a:r>
            <a:r>
              <a:rPr lang="fa-IR" sz="2500" dirty="0">
                <a:cs typeface="B Titr" pitchFamily="2" charset="-78"/>
              </a:rPr>
              <a:t>سلام و </a:t>
            </a:r>
            <a:r>
              <a:rPr lang="fa-IR" sz="2500" dirty="0" smtClean="0">
                <a:cs typeface="B Titr" pitchFamily="2" charset="-78"/>
              </a:rPr>
              <a:t>احترام</a:t>
            </a:r>
            <a:endParaRPr lang="en-US" sz="2500" dirty="0" smtClean="0">
              <a:cs typeface="B Titr" pitchFamily="2" charset="-78"/>
            </a:endParaRPr>
          </a:p>
          <a:p>
            <a:endParaRPr lang="en-US" sz="1900" dirty="0">
              <a:cs typeface="B Titr" pitchFamily="2" charset="-78"/>
            </a:endParaRPr>
          </a:p>
          <a:p>
            <a:pPr marL="0" indent="0" algn="just">
              <a:lnSpc>
                <a:spcPct val="170000"/>
              </a:lnSpc>
              <a:buNone/>
            </a:pPr>
            <a:r>
              <a:rPr lang="fa-IR" sz="2200" dirty="0" smtClean="0">
                <a:cs typeface="B Nazanin" pitchFamily="2" charset="-78"/>
              </a:rPr>
              <a:t>   </a:t>
            </a:r>
            <a:r>
              <a:rPr lang="fa-IR" sz="3200" dirty="0" smtClean="0">
                <a:cs typeface="B Nazanin" pitchFamily="2" charset="-78"/>
              </a:rPr>
              <a:t>به </a:t>
            </a:r>
            <a:r>
              <a:rPr lang="fa-IR" sz="3200" dirty="0">
                <a:cs typeface="B Nazanin" pitchFamily="2" charset="-78"/>
              </a:rPr>
              <a:t>استناد مجوز شماره </a:t>
            </a:r>
            <a:r>
              <a:rPr lang="fa-IR" sz="3200" dirty="0" smtClean="0">
                <a:cs typeface="B Nazanin" pitchFamily="2" charset="-78"/>
              </a:rPr>
              <a:t>............ -.../..../</a:t>
            </a:r>
            <a:r>
              <a:rPr lang="fa-IR" sz="3200" dirty="0">
                <a:cs typeface="B Nazanin" pitchFamily="2" charset="-78"/>
              </a:rPr>
              <a:t>95، </a:t>
            </a:r>
            <a:r>
              <a:rPr lang="fa-IR" sz="3200" dirty="0" smtClean="0">
                <a:cs typeface="B Nazanin" pitchFamily="2" charset="-78"/>
              </a:rPr>
              <a:t>...........، </a:t>
            </a:r>
            <a:r>
              <a:rPr lang="fa-IR" sz="3200" dirty="0">
                <a:cs typeface="B Nazanin" pitchFamily="2" charset="-78"/>
              </a:rPr>
              <a:t>به پیوست نتایج آزمون پایان </a:t>
            </a:r>
            <a:r>
              <a:rPr lang="fa-IR" sz="3200" dirty="0" smtClean="0">
                <a:cs typeface="B Nazanin" pitchFamily="2" charset="-78"/>
              </a:rPr>
              <a:t>..... </a:t>
            </a:r>
            <a:r>
              <a:rPr lang="fa-IR" sz="3200" dirty="0">
                <a:cs typeface="B Nazanin" pitchFamily="2" charset="-78"/>
              </a:rPr>
              <a:t>دوره </a:t>
            </a:r>
            <a:r>
              <a:rPr lang="fa-IR" sz="3200" dirty="0" smtClean="0">
                <a:cs typeface="B Nazanin" pitchFamily="2" charset="-78"/>
              </a:rPr>
              <a:t>آموزشی عمومی </a:t>
            </a:r>
            <a:r>
              <a:rPr lang="fa-IR" sz="3200" dirty="0">
                <a:cs typeface="B Nazanin" pitchFamily="2" charset="-78"/>
              </a:rPr>
              <a:t>امداد و .......... دوره عمومی نجات و مستندات دوره به همراه اسکن مدارک فراگیران جهت صدور گواهینامه تقدیم می‌گردد. خواهشمند است دستورات لازم را صادر فرمایید. </a:t>
            </a:r>
            <a:endParaRPr lang="en-US" sz="3200" dirty="0">
              <a:cs typeface="B Nazanin" pitchFamily="2" charset="-78"/>
            </a:endParaRPr>
          </a:p>
          <a:p>
            <a:pPr marL="0" indent="0">
              <a:buNone/>
            </a:pPr>
            <a:r>
              <a:rPr lang="fa-IR" dirty="0">
                <a:cs typeface="B Nazanin" pitchFamily="2" charset="-78"/>
              </a:rPr>
              <a:t> </a:t>
            </a:r>
            <a:endParaRPr lang="en-US" dirty="0">
              <a:cs typeface="B Nazanin" pitchFamily="2" charset="-78"/>
            </a:endParaRPr>
          </a:p>
          <a:p>
            <a:pPr marL="0" indent="0" algn="ctr">
              <a:buNone/>
            </a:pPr>
            <a:r>
              <a:rPr lang="fa-IR" sz="3300" dirty="0">
                <a:cs typeface="B Titr" pitchFamily="2" charset="-78"/>
              </a:rPr>
              <a:t>.........................</a:t>
            </a:r>
            <a:endParaRPr lang="en-US" sz="3300" dirty="0">
              <a:cs typeface="B Titr" pitchFamily="2" charset="-78"/>
            </a:endParaRPr>
          </a:p>
          <a:p>
            <a:pPr marL="0" indent="0" algn="ctr">
              <a:buNone/>
            </a:pPr>
            <a:r>
              <a:rPr lang="fa-IR" sz="3300" dirty="0">
                <a:cs typeface="B Titr" pitchFamily="2" charset="-78"/>
              </a:rPr>
              <a:t>رئیس جمعیت هلال احمر .......</a:t>
            </a:r>
            <a:endParaRPr lang="en-US" sz="3300" dirty="0">
              <a:cs typeface="B Titr" pitchFamily="2" charset="-78"/>
            </a:endParaRPr>
          </a:p>
          <a:p>
            <a:endParaRPr lang="en-US" dirty="0">
              <a:cs typeface="B Nazanin" pitchFamily="2" charset="-78"/>
            </a:endParaRPr>
          </a:p>
        </p:txBody>
      </p:sp>
      <p:sp>
        <p:nvSpPr>
          <p:cNvPr id="7" name="Rectangle 6"/>
          <p:cNvSpPr/>
          <p:nvPr/>
        </p:nvSpPr>
        <p:spPr>
          <a:xfrm>
            <a:off x="2423826" y="6362164"/>
            <a:ext cx="4296369" cy="523220"/>
          </a:xfrm>
          <a:prstGeom prst="rect">
            <a:avLst/>
          </a:prstGeom>
          <a:noFill/>
        </p:spPr>
        <p:txBody>
          <a:bodyPr wrap="none" lIns="91440" tIns="45720" rIns="91440" bIns="45720">
            <a:spAutoFit/>
          </a:bodyPr>
          <a:lstStyle/>
          <a:p>
            <a:pPr algn="ctr"/>
            <a:r>
              <a:rPr lang="fa-IR"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rPr>
              <a:t>مرکز آموزشهای تخصصی - میدانی</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cs typeface="B Koodak" panose="00000700000000000000" pitchFamily="2" charset="-78"/>
            </a:endParaRPr>
          </a:p>
        </p:txBody>
      </p:sp>
    </p:spTree>
    <p:extLst>
      <p:ext uri="{BB962C8B-B14F-4D97-AF65-F5344CB8AC3E}">
        <p14:creationId xmlns:p14="http://schemas.microsoft.com/office/powerpoint/2010/main" val="1070708268"/>
      </p:ext>
    </p:extLst>
  </p:cSld>
  <p:clrMapOvr>
    <a:masterClrMapping/>
  </p:clrMapOvr>
  <mc:AlternateContent xmlns:mc="http://schemas.openxmlformats.org/markup-compatibility/2006" xmlns:p14="http://schemas.microsoft.com/office/powerpoint/2010/main">
    <mc:Choice Requires="p14">
      <p:transition spd="slow" advClick="0" advTm="10000">
        <p14:warp dir="in"/>
      </p:transition>
    </mc:Choice>
    <mc:Fallback xmlns="">
      <p:transition spd="slow" advClick="0" advTm="10000">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Pushpin</Template>
  <TotalTime>643</TotalTime>
  <Words>455</Words>
  <Application>Microsoft Office PowerPoint</Application>
  <PresentationFormat>On-screen Show (4:3)</PresentationFormat>
  <Paragraphs>91</Paragraphs>
  <Slides>20</Slides>
  <Notes>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Pushpin</vt:lpstr>
      <vt:lpstr>Slipstream</vt:lpstr>
      <vt:lpstr>PowerPoint Presentation</vt:lpstr>
      <vt:lpstr>خیر مقدم</vt:lpstr>
      <vt:lpstr>PowerPoint Presentation</vt:lpstr>
      <vt:lpstr>سهمیه تخصیصی دوره های عمومی امداد و نجات شعب تابعه درسال 95</vt:lpstr>
      <vt:lpstr>سهمیه تخصیصی دوره های عمومی امداد و نجات شعب تابعه در سال 95</vt:lpstr>
      <vt:lpstr>سهمیه تخصیصی دوره های عمومی امداد و نجات شعب تابعه در سال 95</vt:lpstr>
      <vt:lpstr>درخواست مجوز دوره آموزشی عمومی امداد و نجات</vt:lpstr>
      <vt:lpstr>درخواست اعزام ناظر آزمون پایان دوره آموزشی عمومی امداد و نجات</vt:lpstr>
      <vt:lpstr>درخواست صدور گواهینامه دوره آموزشی عمومی امداد و نجات</vt:lpstr>
      <vt:lpstr>اعلام وصول گواهینامه های دریافت شده</vt:lpstr>
      <vt:lpstr>شناسنامه دوره آموزشی عمومی امداد / نجات</vt:lpstr>
      <vt:lpstr>برنامه زمانبندی دوره </vt:lpstr>
      <vt:lpstr>گزارش بازدید دوره </vt:lpstr>
      <vt:lpstr>لیست حضور و غیاب فراگیران در کلاس</vt:lpstr>
      <vt:lpstr>لیست حضور و غیاب آزمون پایان دوره</vt:lpstr>
      <vt:lpstr>لیست نمرات فراگیران</vt:lpstr>
      <vt:lpstr>مشخصات پذیرفته شدگان آزمون نهایی</vt:lpstr>
      <vt:lpstr>PowerPoint Presentation</vt:lpstr>
      <vt:lpstr>ارتباط با مرکز آموزشهای تخصصی – میدانی</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 Najafi</dc:creator>
  <cp:lastModifiedBy>Mansoorian</cp:lastModifiedBy>
  <cp:revision>125</cp:revision>
  <dcterms:created xsi:type="dcterms:W3CDTF">2016-05-18T05:40:56Z</dcterms:created>
  <dcterms:modified xsi:type="dcterms:W3CDTF">2016-08-22T12:24:44Z</dcterms:modified>
</cp:coreProperties>
</file>